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9"/>
  </p:notesMasterIdLst>
  <p:sldIdLst>
    <p:sldId id="331" r:id="rId5"/>
    <p:sldId id="329" r:id="rId6"/>
    <p:sldId id="327" r:id="rId7"/>
    <p:sldId id="328" r:id="rId8"/>
    <p:sldId id="330" r:id="rId9"/>
    <p:sldId id="332" r:id="rId10"/>
    <p:sldId id="336" r:id="rId11"/>
    <p:sldId id="334" r:id="rId12"/>
    <p:sldId id="338" r:id="rId13"/>
    <p:sldId id="339" r:id="rId14"/>
    <p:sldId id="340" r:id="rId15"/>
    <p:sldId id="337" r:id="rId16"/>
    <p:sldId id="335" r:id="rId17"/>
    <p:sldId id="333" r:id="rId18"/>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9"/>
            <p14:sldId id="327"/>
            <p14:sldId id="328"/>
            <p14:sldId id="330"/>
            <p14:sldId id="332"/>
            <p14:sldId id="336"/>
            <p14:sldId id="334"/>
            <p14:sldId id="338"/>
            <p14:sldId id="339"/>
            <p14:sldId id="340"/>
            <p14:sldId id="337"/>
            <p14:sldId id="335"/>
            <p14:sldId id="333"/>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365" autoAdjust="0"/>
  </p:normalViewPr>
  <p:slideViewPr>
    <p:cSldViewPr showGuides="1">
      <p:cViewPr varScale="1">
        <p:scale>
          <a:sx n="115" d="100"/>
          <a:sy n="115" d="100"/>
        </p:scale>
        <p:origin x="1140" y="102"/>
      </p:cViewPr>
      <p:guideLst>
        <p:guide orient="horz" pos="2160"/>
        <p:guide orient="horz" pos="255"/>
        <p:guide orient="horz" pos="1139"/>
        <p:guide orient="horz" pos="1095"/>
        <p:guide orient="horz" pos="4065"/>
        <p:guide orient="horz" pos="4201"/>
        <p:guide pos="3120"/>
        <p:guide pos="516"/>
        <p:guide pos="5626"/>
        <p:guide pos="59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B2E68-4E27-4A55-B7D3-D0DAE9E57B50}"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8E1DD94D-9826-4C79-B6D9-B0F878C7DA71}">
      <dgm:prSet/>
      <dgm:spPr>
        <a:xfrm>
          <a:off x="11624" y="3021583"/>
          <a:ext cx="2549720" cy="1965600"/>
        </a:xfrm>
        <a:prstGeom prst="upArrowCallout">
          <a:avLst>
            <a:gd name="adj1" fmla="val 50000"/>
            <a:gd name="adj2" fmla="val 20000"/>
            <a:gd name="adj3" fmla="val 20000"/>
            <a:gd name="adj4" fmla="val 100000"/>
          </a:avLst>
        </a:prstGeom>
      </dgm:spPr>
      <dgm:t>
        <a:bodyPr/>
        <a:lstStyle/>
        <a:p>
          <a:pPr>
            <a:buNone/>
          </a:pPr>
          <a:r>
            <a:rPr lang="fr-FR" dirty="0">
              <a:latin typeface="Calibri" panose="020F0502020204030204"/>
              <a:ea typeface="+mn-ea"/>
              <a:cs typeface="+mn-cs"/>
            </a:rPr>
            <a:t>L’arrêté du 12 février 2024 défini </a:t>
          </a:r>
          <a:r>
            <a:rPr lang="fr-FR" b="1" dirty="0">
              <a:latin typeface="Calibri" panose="020F0502020204030204"/>
              <a:ea typeface="+mn-ea"/>
              <a:cs typeface="+mn-cs"/>
            </a:rPr>
            <a:t>la durée, le contenu et les modalités pédagogiques </a:t>
          </a:r>
          <a:r>
            <a:rPr lang="fr-FR" dirty="0">
              <a:latin typeface="Calibri" panose="020F0502020204030204"/>
              <a:ea typeface="+mn-ea"/>
              <a:cs typeface="+mn-cs"/>
            </a:rPr>
            <a:t>à respecter pour mettre en œuvre la </a:t>
          </a:r>
          <a:r>
            <a:rPr lang="fr-FR" b="0" i="0" dirty="0">
              <a:latin typeface="Calibri" panose="020F0502020204030204"/>
              <a:ea typeface="+mn-ea"/>
              <a:cs typeface="+mn-cs"/>
            </a:rPr>
            <a:t>formation spécifique en matière d'hygiène alimentaire adaptée à l'activité des établissements de restauration commerciale. </a:t>
          </a:r>
        </a:p>
        <a:p>
          <a:pPr>
            <a:buNone/>
          </a:pPr>
          <a:endParaRPr lang="en-US" b="0" i="0" dirty="0">
            <a:latin typeface="Calibri" panose="020F0502020204030204"/>
            <a:ea typeface="+mn-ea"/>
            <a:cs typeface="+mn-cs"/>
          </a:endParaRPr>
        </a:p>
      </dgm:t>
    </dgm:pt>
    <dgm:pt modelId="{1080E8ED-4021-416C-B913-F692F18308E2}" type="parTrans" cxnId="{16B943F1-D9FF-4B72-99ED-A325F6A1F7AA}">
      <dgm:prSet/>
      <dgm:spPr/>
      <dgm:t>
        <a:bodyPr/>
        <a:lstStyle/>
        <a:p>
          <a:endParaRPr lang="en-US"/>
        </a:p>
      </dgm:t>
    </dgm:pt>
    <dgm:pt modelId="{8AFE05EC-FC73-40DF-A62B-7455D3442616}" type="sibTrans" cxnId="{16B943F1-D9FF-4B72-99ED-A325F6A1F7AA}">
      <dgm:prSet phldrT="1" phldr="0"/>
      <dgm:spPr>
        <a:xfrm>
          <a:off x="688682" y="1660403"/>
          <a:ext cx="1195605" cy="1195605"/>
        </a:xfrm>
        <a:prstGeom prst="ellipse">
          <a:avLst/>
        </a:prstGeom>
      </dgm:spPr>
      <dgm:t>
        <a:bodyPr/>
        <a:lstStyle/>
        <a:p>
          <a:pPr>
            <a:buNone/>
          </a:pPr>
          <a:r>
            <a:rPr lang="en-US">
              <a:latin typeface="Calibri" panose="020F0502020204030204"/>
              <a:ea typeface="+mn-ea"/>
              <a:cs typeface="+mn-cs"/>
            </a:rPr>
            <a:t>1</a:t>
          </a:r>
        </a:p>
      </dgm:t>
    </dgm:pt>
    <dgm:pt modelId="{2CBA37A5-6237-4C95-BDBB-9237FC87043C}">
      <dgm:prSet/>
      <dgm:spPr>
        <a:xfrm>
          <a:off x="2844647" y="3021789"/>
          <a:ext cx="2549720" cy="1965600"/>
        </a:xfrm>
        <a:prstGeom prst="upArrowCallout">
          <a:avLst>
            <a:gd name="adj1" fmla="val 50000"/>
            <a:gd name="adj2" fmla="val 20000"/>
            <a:gd name="adj3" fmla="val 20000"/>
            <a:gd name="adj4" fmla="val 100000"/>
          </a:avLst>
        </a:prstGeom>
      </dgm:spPr>
      <dgm:t>
        <a:bodyPr/>
        <a:lstStyle/>
        <a:p>
          <a:pPr algn="just">
            <a:buNone/>
          </a:pPr>
          <a:r>
            <a:rPr lang="fr-FR" b="1" noProof="0" dirty="0">
              <a:latin typeface="Calibri" panose="020F0502020204030204"/>
              <a:ea typeface="+mn-ea"/>
              <a:cs typeface="+mn-cs"/>
            </a:rPr>
            <a:t>DURÉE</a:t>
          </a:r>
          <a:r>
            <a:rPr lang="fr-FR" noProof="0" dirty="0">
              <a:latin typeface="Calibri" panose="020F0502020204030204"/>
              <a:ea typeface="+mn-ea"/>
              <a:cs typeface="+mn-cs"/>
            </a:rPr>
            <a:t>: la formation obligatoire se déroule en </a:t>
          </a:r>
          <a:r>
            <a:rPr lang="fr-FR" b="1" noProof="0" dirty="0">
              <a:latin typeface="Calibri" panose="020F0502020204030204"/>
              <a:ea typeface="+mn-ea"/>
              <a:cs typeface="+mn-cs"/>
            </a:rPr>
            <a:t>présentiel</a:t>
          </a:r>
          <a:r>
            <a:rPr lang="fr-FR" noProof="0" dirty="0">
              <a:latin typeface="Calibri" panose="020F0502020204030204"/>
              <a:ea typeface="+mn-ea"/>
              <a:cs typeface="+mn-cs"/>
            </a:rPr>
            <a:t> </a:t>
          </a:r>
          <a:r>
            <a:rPr lang="fr-FR" b="0" noProof="0" dirty="0">
              <a:latin typeface="Calibri" panose="020F0502020204030204"/>
              <a:ea typeface="+mn-ea"/>
              <a:cs typeface="+mn-cs"/>
            </a:rPr>
            <a:t>sur</a:t>
          </a:r>
          <a:r>
            <a:rPr lang="fr-FR" b="1" noProof="0" dirty="0">
              <a:latin typeface="Calibri" panose="020F0502020204030204"/>
              <a:ea typeface="+mn-ea"/>
              <a:cs typeface="+mn-cs"/>
            </a:rPr>
            <a:t> 14 h </a:t>
          </a:r>
          <a:r>
            <a:rPr lang="fr-FR" noProof="0" dirty="0">
              <a:latin typeface="Calibri" panose="020F0502020204030204"/>
              <a:ea typeface="+mn-ea"/>
              <a:cs typeface="+mn-cs"/>
            </a:rPr>
            <a:t>(2 journées de 7h)</a:t>
          </a:r>
        </a:p>
        <a:p>
          <a:pPr algn="just">
            <a:buNone/>
          </a:pPr>
          <a:r>
            <a:rPr lang="fr-FR" b="1" noProof="0" dirty="0">
              <a:latin typeface="Calibri" panose="020F0502020204030204"/>
              <a:ea typeface="+mn-ea"/>
              <a:cs typeface="+mn-cs"/>
            </a:rPr>
            <a:t>CONTENU </a:t>
          </a:r>
          <a:r>
            <a:rPr lang="fr-FR" noProof="0" dirty="0">
              <a:latin typeface="Calibri" panose="020F0502020204030204"/>
              <a:ea typeface="+mn-ea"/>
              <a:cs typeface="+mn-cs"/>
            </a:rPr>
            <a:t>: le référentiel de la formation est annexé à l’arrêté. Il comporte 3 grandes parties qui ont été mise à jour au </a:t>
          </a:r>
          <a:r>
            <a:rPr lang="fr-FR" b="1" noProof="0" dirty="0">
              <a:latin typeface="Calibri" panose="020F0502020204030204"/>
              <a:ea typeface="+mn-ea"/>
              <a:cs typeface="+mn-cs"/>
            </a:rPr>
            <a:t>1er juillet 2025. </a:t>
          </a:r>
          <a:r>
            <a:rPr lang="fr-FR" b="0" noProof="0" dirty="0">
              <a:latin typeface="Calibri" panose="020F0502020204030204"/>
              <a:ea typeface="+mn-ea"/>
              <a:cs typeface="+mn-cs"/>
            </a:rPr>
            <a:t>Nous allons aborder le contenu en détail dans le point suivant. </a:t>
          </a:r>
        </a:p>
      </dgm:t>
    </dgm:pt>
    <dgm:pt modelId="{4E19D1CB-EA86-4CC8-80A2-41A2DD67F35F}" type="parTrans" cxnId="{DC24D0E6-E83F-4BD9-AED2-57C3265E3AEA}">
      <dgm:prSet/>
      <dgm:spPr/>
      <dgm:t>
        <a:bodyPr/>
        <a:lstStyle/>
        <a:p>
          <a:endParaRPr lang="en-US"/>
        </a:p>
      </dgm:t>
    </dgm:pt>
    <dgm:pt modelId="{690D98E5-09A0-4CE1-A525-BECFA98946F1}" type="sibTrans" cxnId="{DC24D0E6-E83F-4BD9-AED2-57C3265E3AEA}">
      <dgm:prSet phldrT="2" phldr="0"/>
      <dgm:spPr>
        <a:xfrm>
          <a:off x="3532022" y="1628164"/>
          <a:ext cx="1195605" cy="1195605"/>
        </a:xfrm>
        <a:prstGeom prst="ellipse">
          <a:avLst/>
        </a:prstGeom>
      </dgm:spPr>
      <dgm:t>
        <a:bodyPr/>
        <a:lstStyle/>
        <a:p>
          <a:pPr>
            <a:buNone/>
          </a:pPr>
          <a:r>
            <a:rPr lang="en-US">
              <a:latin typeface="Calibri" panose="020F0502020204030204"/>
              <a:ea typeface="+mn-ea"/>
              <a:cs typeface="+mn-cs"/>
            </a:rPr>
            <a:t>2</a:t>
          </a:r>
        </a:p>
      </dgm:t>
    </dgm:pt>
    <dgm:pt modelId="{0B2F3D0F-C833-4DC2-BD2C-DCB813C8D332}">
      <dgm:prSet/>
      <dgm:spPr>
        <a:xfrm>
          <a:off x="2844647" y="3021789"/>
          <a:ext cx="2549720" cy="1965600"/>
        </a:xfrm>
        <a:prstGeom prst="upArrowCallout">
          <a:avLst>
            <a:gd name="adj1" fmla="val 50000"/>
            <a:gd name="adj2" fmla="val 20000"/>
            <a:gd name="adj3" fmla="val 20000"/>
            <a:gd name="adj4" fmla="val 100000"/>
          </a:avLst>
        </a:prstGeom>
      </dgm:spPr>
      <dgm:t>
        <a:bodyPr/>
        <a:lstStyle/>
        <a:p>
          <a:pPr algn="ctr">
            <a:buNone/>
          </a:pPr>
          <a:endParaRPr lang="en-US" b="1" dirty="0">
            <a:solidFill>
              <a:srgbClr val="FF0000"/>
            </a:solidFill>
            <a:latin typeface="Calibri" panose="020F0502020204030204"/>
            <a:ea typeface="+mn-ea"/>
            <a:cs typeface="+mn-cs"/>
          </a:endParaRPr>
        </a:p>
      </dgm:t>
    </dgm:pt>
    <dgm:pt modelId="{45E9065E-D378-4B45-B3C8-DAADAEB21D1A}" type="parTrans" cxnId="{F087E99D-E7B7-4B38-854B-1683AD5F5A24}">
      <dgm:prSet/>
      <dgm:spPr/>
      <dgm:t>
        <a:bodyPr/>
        <a:lstStyle/>
        <a:p>
          <a:endParaRPr lang="en-US"/>
        </a:p>
      </dgm:t>
    </dgm:pt>
    <dgm:pt modelId="{0836D455-B367-4DC6-84C4-42912E3618B5}" type="sibTrans" cxnId="{F087E99D-E7B7-4B38-854B-1683AD5F5A24}">
      <dgm:prSet/>
      <dgm:spPr/>
      <dgm:t>
        <a:bodyPr/>
        <a:lstStyle/>
        <a:p>
          <a:endParaRPr lang="en-US"/>
        </a:p>
      </dgm:t>
    </dgm:pt>
    <dgm:pt modelId="{6829D00D-7108-470A-A5CB-C10CD89B687E}">
      <dgm:prSet/>
      <dgm:spPr>
        <a:xfrm>
          <a:off x="5726802" y="3065327"/>
          <a:ext cx="2699057" cy="1965600"/>
        </a:xfrm>
        <a:prstGeom prst="upArrowCallout">
          <a:avLst>
            <a:gd name="adj1" fmla="val 50000"/>
            <a:gd name="adj2" fmla="val 20000"/>
            <a:gd name="adj3" fmla="val 20000"/>
            <a:gd name="adj4" fmla="val 100000"/>
          </a:avLst>
        </a:prstGeom>
      </dgm:spPr>
      <dgm:t>
        <a:bodyPr/>
        <a:lstStyle/>
        <a:p>
          <a:pPr algn="l">
            <a:buNone/>
          </a:pPr>
          <a:r>
            <a:rPr lang="fr-FR" b="1" dirty="0">
              <a:latin typeface="Calibri" panose="020F0502020204030204"/>
              <a:ea typeface="+mn-ea"/>
              <a:cs typeface="+mn-cs"/>
            </a:rPr>
            <a:t>Point de vigilance sur l’HACCP</a:t>
          </a:r>
          <a:r>
            <a:rPr lang="fr-FR" dirty="0">
              <a:latin typeface="Calibri" panose="020F0502020204030204"/>
              <a:ea typeface="+mn-ea"/>
              <a:cs typeface="+mn-cs"/>
            </a:rPr>
            <a:t> : La méthode d’analyse des dangers et points critiques pour leur maîtrise est une obligation légale (Règlement CE 852/2004)</a:t>
          </a:r>
          <a:endParaRPr lang="en-US" dirty="0">
            <a:latin typeface="Calibri" panose="020F0502020204030204"/>
            <a:ea typeface="+mn-ea"/>
            <a:cs typeface="+mn-cs"/>
          </a:endParaRPr>
        </a:p>
        <a:p>
          <a:pPr algn="ctr">
            <a:buNone/>
          </a:pPr>
          <a:r>
            <a:rPr lang="fr-FR" b="1" dirty="0">
              <a:solidFill>
                <a:srgbClr val="FF0000"/>
              </a:solidFill>
              <a:latin typeface="Calibri" panose="020F0502020204030204"/>
              <a:ea typeface="+mn-ea"/>
              <a:cs typeface="+mn-cs"/>
            </a:rPr>
            <a:t>Néanmoins la méthode HACCP ne figure pas dans le contenu de la formation obligatoire, </a:t>
          </a:r>
          <a:r>
            <a:rPr lang="fr-FR" b="1" u="sng" dirty="0">
              <a:solidFill>
                <a:srgbClr val="FF0000"/>
              </a:solidFill>
              <a:latin typeface="Calibri" panose="020F0502020204030204"/>
              <a:ea typeface="+mn-ea"/>
              <a:cs typeface="+mn-cs"/>
            </a:rPr>
            <a:t>seuls les principes sont présentés</a:t>
          </a:r>
          <a:endParaRPr lang="en-US" b="1" u="sng" dirty="0">
            <a:solidFill>
              <a:srgbClr val="FF0000"/>
            </a:solidFill>
            <a:latin typeface="Calibri" panose="020F0502020204030204"/>
            <a:ea typeface="+mn-ea"/>
            <a:cs typeface="+mn-cs"/>
          </a:endParaRPr>
        </a:p>
      </dgm:t>
    </dgm:pt>
    <dgm:pt modelId="{E466F7C1-3495-40F9-ACF7-42537099316B}" type="parTrans" cxnId="{FDFB35E8-BAC4-4129-A196-B474A2E1AEC0}">
      <dgm:prSet/>
      <dgm:spPr/>
      <dgm:t>
        <a:bodyPr/>
        <a:lstStyle/>
        <a:p>
          <a:endParaRPr lang="en-US"/>
        </a:p>
      </dgm:t>
    </dgm:pt>
    <dgm:pt modelId="{FB7BAA10-B7E8-44C5-BF4E-DC90C4E05923}" type="sibTrans" cxnId="{FDFB35E8-BAC4-4129-A196-B474A2E1AEC0}">
      <dgm:prSet phldrT="3" phldr="0"/>
      <dgm:spPr>
        <a:xfrm>
          <a:off x="6429395" y="1660493"/>
          <a:ext cx="1195605" cy="1195605"/>
        </a:xfrm>
        <a:prstGeom prst="ellipse">
          <a:avLst/>
        </a:prstGeom>
      </dgm:spPr>
      <dgm:t>
        <a:bodyPr/>
        <a:lstStyle/>
        <a:p>
          <a:pPr>
            <a:buNone/>
          </a:pPr>
          <a:r>
            <a:rPr lang="en-US">
              <a:latin typeface="Calibri" panose="020F0502020204030204"/>
              <a:ea typeface="+mn-ea"/>
              <a:cs typeface="+mn-cs"/>
            </a:rPr>
            <a:t>3</a:t>
          </a:r>
        </a:p>
      </dgm:t>
    </dgm:pt>
    <dgm:pt modelId="{0C1BEB0E-5DA1-46A7-9BA0-9EE21F9CD762}">
      <dgm:prSet/>
      <dgm:spPr>
        <a:xfrm>
          <a:off x="8543060" y="3084845"/>
          <a:ext cx="3279705" cy="1965600"/>
        </a:xfrm>
        <a:prstGeom prst="upArrowCallout">
          <a:avLst>
            <a:gd name="adj1" fmla="val 50000"/>
            <a:gd name="adj2" fmla="val 20000"/>
            <a:gd name="adj3" fmla="val 20000"/>
            <a:gd name="adj4" fmla="val 100000"/>
          </a:avLst>
        </a:prstGeom>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b="1" noProof="0" dirty="0">
              <a:latin typeface="Calibri" panose="020F0502020204030204"/>
              <a:ea typeface="+mn-ea"/>
              <a:cs typeface="+mn-cs"/>
            </a:rPr>
            <a:t>Modalités pédagogiques </a:t>
          </a:r>
          <a:r>
            <a:rPr lang="fr-FR" noProof="0" dirty="0">
              <a:latin typeface="Calibri" panose="020F0502020204030204"/>
              <a:ea typeface="+mn-ea"/>
              <a:cs typeface="+mn-cs"/>
            </a:rPr>
            <a:t>: introduction de 2 heures minimum de manipulations de matériel par période de 7 h de formation.</a:t>
          </a:r>
        </a:p>
        <a:p>
          <a:pPr marL="0" lvl="0" defTabSz="488950">
            <a:lnSpc>
              <a:spcPct val="90000"/>
            </a:lnSpc>
            <a:spcBef>
              <a:spcPct val="0"/>
            </a:spcBef>
            <a:spcAft>
              <a:spcPct val="35000"/>
            </a:spcAft>
            <a:buNone/>
          </a:pPr>
          <a:endParaRPr lang="en-US" dirty="0">
            <a:latin typeface="Calibri" panose="020F0502020204030204"/>
            <a:ea typeface="+mn-ea"/>
            <a:cs typeface="+mn-cs"/>
          </a:endParaRPr>
        </a:p>
      </dgm:t>
    </dgm:pt>
    <dgm:pt modelId="{619EBE1C-8A4A-4C55-BED3-0F1A4FC7B06A}" type="parTrans" cxnId="{9028F7EC-E5A9-4E83-AE50-805D0BEC58E4}">
      <dgm:prSet/>
      <dgm:spPr/>
      <dgm:t>
        <a:bodyPr/>
        <a:lstStyle/>
        <a:p>
          <a:endParaRPr lang="en-US"/>
        </a:p>
      </dgm:t>
    </dgm:pt>
    <dgm:pt modelId="{31CEF71F-1A8D-4BFD-978E-71DFA2084141}" type="sibTrans" cxnId="{9028F7EC-E5A9-4E83-AE50-805D0BEC58E4}">
      <dgm:prSet phldrT="4" phldr="0"/>
      <dgm:spPr>
        <a:xfrm>
          <a:off x="9627410" y="1660493"/>
          <a:ext cx="1195605" cy="1195605"/>
        </a:xfrm>
        <a:prstGeom prst="ellipse">
          <a:avLst/>
        </a:prstGeom>
      </dgm:spPr>
      <dgm:t>
        <a:bodyPr/>
        <a:lstStyle/>
        <a:p>
          <a:pPr>
            <a:buNone/>
          </a:pPr>
          <a:r>
            <a:rPr lang="en-US">
              <a:latin typeface="Calibri" panose="020F0502020204030204"/>
              <a:ea typeface="+mn-ea"/>
              <a:cs typeface="+mn-cs"/>
            </a:rPr>
            <a:t>4</a:t>
          </a:r>
          <a:endParaRPr lang="en-US" dirty="0">
            <a:latin typeface="Calibri" panose="020F0502020204030204"/>
            <a:ea typeface="+mn-ea"/>
            <a:cs typeface="+mn-cs"/>
          </a:endParaRPr>
        </a:p>
      </dgm:t>
    </dgm:pt>
    <dgm:pt modelId="{C87F06DB-E1B2-4681-ACA4-7E15BA79AD79}" type="pres">
      <dgm:prSet presAssocID="{7B9B2E68-4E27-4A55-B7D3-D0DAE9E57B50}" presName="linearFlow" presStyleCnt="0">
        <dgm:presLayoutVars>
          <dgm:dir/>
          <dgm:animLvl val="lvl"/>
          <dgm:resizeHandles val="exact"/>
        </dgm:presLayoutVars>
      </dgm:prSet>
      <dgm:spPr/>
    </dgm:pt>
    <dgm:pt modelId="{B86B7EFF-53B4-463F-9935-78D5BDAB8444}" type="pres">
      <dgm:prSet presAssocID="{8E1DD94D-9826-4C79-B6D9-B0F878C7DA71}" presName="compositeNode" presStyleCnt="0"/>
      <dgm:spPr/>
    </dgm:pt>
    <dgm:pt modelId="{31C2536C-16F0-40E9-8899-BCC2F09A20C5}" type="pres">
      <dgm:prSet presAssocID="{8E1DD94D-9826-4C79-B6D9-B0F878C7DA71}" presName="parTx" presStyleLbl="node1" presStyleIdx="0" presStyleCnt="0">
        <dgm:presLayoutVars>
          <dgm:chMax val="0"/>
          <dgm:chPref val="0"/>
          <dgm:bulletEnabled val="1"/>
        </dgm:presLayoutVars>
      </dgm:prSet>
      <dgm:spPr/>
    </dgm:pt>
    <dgm:pt modelId="{EEDE2E4A-5B7C-48E8-9CD8-8D2664F7C61F}" type="pres">
      <dgm:prSet presAssocID="{8E1DD94D-9826-4C79-B6D9-B0F878C7DA71}" presName="parSh" presStyleCnt="0"/>
      <dgm:spPr/>
    </dgm:pt>
    <dgm:pt modelId="{94B28CC6-A21A-445C-B215-768C1619D8BC}" type="pres">
      <dgm:prSet presAssocID="{8E1DD94D-9826-4C79-B6D9-B0F878C7DA71}" presName="lineNode" presStyleLbl="alignAccFollowNode1" presStyleIdx="0" presStyleCnt="12"/>
      <dgm:spPr>
        <a:xfrm>
          <a:off x="1428135" y="2258170"/>
          <a:ext cx="1133208" cy="71"/>
        </a:xfrm>
        <a:prstGeom prst="rect">
          <a:avLst/>
        </a:prstGeom>
      </dgm:spPr>
    </dgm:pt>
    <dgm:pt modelId="{43DB1F91-5E28-4475-B873-671BD4DF522F}" type="pres">
      <dgm:prSet presAssocID="{8E1DD94D-9826-4C79-B6D9-B0F878C7DA71}" presName="lineArrowNode" presStyleLbl="alignAccFollowNode1" presStyleIdx="1" presStyleCnt="12"/>
      <dgm:spPr>
        <a:xfrm>
          <a:off x="2629337" y="2162923"/>
          <a:ext cx="130319" cy="244975"/>
        </a:xfrm>
        <a:prstGeom prst="chevron">
          <a:avLst>
            <a:gd name="adj" fmla="val 90000"/>
          </a:avLst>
        </a:prstGeom>
      </dgm:spPr>
    </dgm:pt>
    <dgm:pt modelId="{AF87884F-E9C1-4915-A789-274A1B94DB6C}" type="pres">
      <dgm:prSet presAssocID="{8AFE05EC-FC73-40DF-A62B-7455D3442616}" presName="sibTransNodeCircle" presStyleLbl="alignNode1" presStyleIdx="0" presStyleCnt="4">
        <dgm:presLayoutVars>
          <dgm:chMax val="0"/>
          <dgm:bulletEnabled/>
        </dgm:presLayoutVars>
      </dgm:prSet>
      <dgm:spPr/>
    </dgm:pt>
    <dgm:pt modelId="{10ECCA78-10B0-4F12-9237-E6D9BC24970F}" type="pres">
      <dgm:prSet presAssocID="{8AFE05EC-FC73-40DF-A62B-7455D3442616}" presName="spacerBetweenCircleAndCallout" presStyleCnt="0">
        <dgm:presLayoutVars/>
      </dgm:prSet>
      <dgm:spPr/>
    </dgm:pt>
    <dgm:pt modelId="{18D0B936-0E71-4FD2-BA9C-1311318A838F}" type="pres">
      <dgm:prSet presAssocID="{8E1DD94D-9826-4C79-B6D9-B0F878C7DA71}" presName="nodeText" presStyleLbl="alignAccFollowNode1" presStyleIdx="2" presStyleCnt="12" custScaleY="100733">
        <dgm:presLayoutVars>
          <dgm:bulletEnabled val="1"/>
        </dgm:presLayoutVars>
      </dgm:prSet>
      <dgm:spPr/>
    </dgm:pt>
    <dgm:pt modelId="{ED8141A3-CF53-455E-8205-3E9D154B02F3}" type="pres">
      <dgm:prSet presAssocID="{8AFE05EC-FC73-40DF-A62B-7455D3442616}" presName="sibTransComposite" presStyleCnt="0"/>
      <dgm:spPr/>
    </dgm:pt>
    <dgm:pt modelId="{D4D44FC4-CFD5-4B87-BE54-6847EE8077D9}" type="pres">
      <dgm:prSet presAssocID="{2CBA37A5-6237-4C95-BDBB-9237FC87043C}" presName="compositeNode" presStyleCnt="0"/>
      <dgm:spPr/>
    </dgm:pt>
    <dgm:pt modelId="{79660C8E-4475-48D6-88A3-E3AB5005DE7A}" type="pres">
      <dgm:prSet presAssocID="{2CBA37A5-6237-4C95-BDBB-9237FC87043C}" presName="parTx" presStyleLbl="node1" presStyleIdx="0" presStyleCnt="0">
        <dgm:presLayoutVars>
          <dgm:chMax val="0"/>
          <dgm:chPref val="0"/>
          <dgm:bulletEnabled val="1"/>
        </dgm:presLayoutVars>
      </dgm:prSet>
      <dgm:spPr/>
    </dgm:pt>
    <dgm:pt modelId="{B6B673AE-9C95-4CD2-8275-98182F215EF1}" type="pres">
      <dgm:prSet presAssocID="{2CBA37A5-6237-4C95-BDBB-9237FC87043C}" presName="parSh" presStyleCnt="0"/>
      <dgm:spPr/>
    </dgm:pt>
    <dgm:pt modelId="{BC05A712-5DAC-409B-A06F-C192E126405C}" type="pres">
      <dgm:prSet presAssocID="{2CBA37A5-6237-4C95-BDBB-9237FC87043C}" presName="lineNode" presStyleLbl="alignAccFollowNode1" presStyleIdx="3" presStyleCnt="12"/>
      <dgm:spPr>
        <a:xfrm>
          <a:off x="2844647" y="2258260"/>
          <a:ext cx="2549720" cy="72"/>
        </a:xfrm>
        <a:prstGeom prst="rect">
          <a:avLst/>
        </a:prstGeom>
      </dgm:spPr>
    </dgm:pt>
    <dgm:pt modelId="{49651919-6130-4EFC-8986-A04C18719854}" type="pres">
      <dgm:prSet presAssocID="{2CBA37A5-6237-4C95-BDBB-9237FC87043C}" presName="lineArrowNode" presStyleLbl="alignAccFollowNode1" presStyleIdx="4" presStyleCnt="12"/>
      <dgm:spPr>
        <a:xfrm>
          <a:off x="5462359" y="2162999"/>
          <a:ext cx="130319" cy="245049"/>
        </a:xfrm>
        <a:prstGeom prst="chevron">
          <a:avLst>
            <a:gd name="adj" fmla="val 90000"/>
          </a:avLst>
        </a:prstGeom>
      </dgm:spPr>
    </dgm:pt>
    <dgm:pt modelId="{45B66F5B-CCA4-4B81-8713-6C1822FF9015}" type="pres">
      <dgm:prSet presAssocID="{690D98E5-09A0-4CE1-A525-BECFA98946F1}" presName="sibTransNodeCircle" presStyleLbl="alignNode1" presStyleIdx="1" presStyleCnt="4" custLinFactNeighborX="863" custLinFactNeighborY="-2704">
        <dgm:presLayoutVars>
          <dgm:chMax val="0"/>
          <dgm:bulletEnabled/>
        </dgm:presLayoutVars>
      </dgm:prSet>
      <dgm:spPr/>
    </dgm:pt>
    <dgm:pt modelId="{01BE9BB0-BAA0-4A21-9B62-58B345C7AD2E}" type="pres">
      <dgm:prSet presAssocID="{690D98E5-09A0-4CE1-A525-BECFA98946F1}" presName="spacerBetweenCircleAndCallout" presStyleCnt="0">
        <dgm:presLayoutVars/>
      </dgm:prSet>
      <dgm:spPr/>
    </dgm:pt>
    <dgm:pt modelId="{40A9B2C6-2862-47EB-84A1-0167DDCCAC61}" type="pres">
      <dgm:prSet presAssocID="{2CBA37A5-6237-4C95-BDBB-9237FC87043C}" presName="nodeText" presStyleLbl="alignAccFollowNode1" presStyleIdx="5" presStyleCnt="12" custScaleX="114351" custScaleY="100000">
        <dgm:presLayoutVars>
          <dgm:bulletEnabled val="1"/>
        </dgm:presLayoutVars>
      </dgm:prSet>
      <dgm:spPr/>
    </dgm:pt>
    <dgm:pt modelId="{D47F9421-D720-44C5-8C9C-C68F0298FBFE}" type="pres">
      <dgm:prSet presAssocID="{690D98E5-09A0-4CE1-A525-BECFA98946F1}" presName="sibTransComposite" presStyleCnt="0"/>
      <dgm:spPr/>
    </dgm:pt>
    <dgm:pt modelId="{04CF37D6-23CE-4ABA-9AB8-D72E3E20E20C}" type="pres">
      <dgm:prSet presAssocID="{6829D00D-7108-470A-A5CB-C10CD89B687E}" presName="compositeNode" presStyleCnt="0"/>
      <dgm:spPr/>
    </dgm:pt>
    <dgm:pt modelId="{DBA7D676-72A8-4FB5-B6F2-E866FC4577E9}" type="pres">
      <dgm:prSet presAssocID="{6829D00D-7108-470A-A5CB-C10CD89B687E}" presName="parTx" presStyleLbl="node1" presStyleIdx="0" presStyleCnt="0">
        <dgm:presLayoutVars>
          <dgm:chMax val="0"/>
          <dgm:chPref val="0"/>
          <dgm:bulletEnabled val="1"/>
        </dgm:presLayoutVars>
      </dgm:prSet>
      <dgm:spPr/>
    </dgm:pt>
    <dgm:pt modelId="{7C8AE6B2-9ABB-411A-ACDB-B007D2B680E5}" type="pres">
      <dgm:prSet presAssocID="{6829D00D-7108-470A-A5CB-C10CD89B687E}" presName="parSh" presStyleCnt="0"/>
      <dgm:spPr/>
    </dgm:pt>
    <dgm:pt modelId="{63FE6840-30AB-4709-9E73-DA19B732C683}" type="pres">
      <dgm:prSet presAssocID="{6829D00D-7108-470A-A5CB-C10CD89B687E}" presName="lineNode" presStyleLbl="alignAccFollowNode1" presStyleIdx="6" presStyleCnt="12"/>
      <dgm:spPr>
        <a:xfrm>
          <a:off x="5752337" y="2258260"/>
          <a:ext cx="2549720" cy="72"/>
        </a:xfrm>
        <a:prstGeom prst="rect">
          <a:avLst/>
        </a:prstGeom>
      </dgm:spPr>
    </dgm:pt>
    <dgm:pt modelId="{769E849F-6D0B-45D1-BBFD-565E90DB1006}" type="pres">
      <dgm:prSet presAssocID="{6829D00D-7108-470A-A5CB-C10CD89B687E}" presName="lineArrowNode" presStyleLbl="alignAccFollowNode1" presStyleIdx="7" presStyleCnt="12"/>
      <dgm:spPr>
        <a:xfrm>
          <a:off x="8370050" y="2162999"/>
          <a:ext cx="130319" cy="245049"/>
        </a:xfrm>
        <a:prstGeom prst="chevron">
          <a:avLst>
            <a:gd name="adj" fmla="val 90000"/>
          </a:avLst>
        </a:prstGeom>
      </dgm:spPr>
    </dgm:pt>
    <dgm:pt modelId="{383E5766-D4E2-4ECB-8F2D-12D57B6B45BF}" type="pres">
      <dgm:prSet presAssocID="{FB7BAA10-B7E8-44C5-BF4E-DC90C4E05923}" presName="sibTransNodeCircle" presStyleLbl="alignNode1" presStyleIdx="2" presStyleCnt="4">
        <dgm:presLayoutVars>
          <dgm:chMax val="0"/>
          <dgm:bulletEnabled/>
        </dgm:presLayoutVars>
      </dgm:prSet>
      <dgm:spPr/>
    </dgm:pt>
    <dgm:pt modelId="{337F533B-01BC-4252-A6D7-5A7DC1C5B0C7}" type="pres">
      <dgm:prSet presAssocID="{FB7BAA10-B7E8-44C5-BF4E-DC90C4E05923}" presName="spacerBetweenCircleAndCallout" presStyleCnt="0">
        <dgm:presLayoutVars/>
      </dgm:prSet>
      <dgm:spPr/>
    </dgm:pt>
    <dgm:pt modelId="{44AE19C7-84A6-4E3A-B8C2-E16629786B82}" type="pres">
      <dgm:prSet presAssocID="{6829D00D-7108-470A-A5CB-C10CD89B687E}" presName="nodeText" presStyleLbl="alignAccFollowNode1" presStyleIdx="8" presStyleCnt="12" custScaleX="111768" custScaleY="104603" custLinFactNeighborX="3021" custLinFactNeighborY="997">
        <dgm:presLayoutVars>
          <dgm:bulletEnabled val="1"/>
        </dgm:presLayoutVars>
      </dgm:prSet>
      <dgm:spPr/>
    </dgm:pt>
    <dgm:pt modelId="{D83AE482-764A-46D5-8345-7F1BE233A96E}" type="pres">
      <dgm:prSet presAssocID="{FB7BAA10-B7E8-44C5-BF4E-DC90C4E05923}" presName="sibTransComposite" presStyleCnt="0"/>
      <dgm:spPr/>
    </dgm:pt>
    <dgm:pt modelId="{4A036406-2B47-4112-A062-3318481CE8B9}" type="pres">
      <dgm:prSet presAssocID="{0C1BEB0E-5DA1-46A7-9BA0-9EE21F9CD762}" presName="compositeNode" presStyleCnt="0"/>
      <dgm:spPr/>
    </dgm:pt>
    <dgm:pt modelId="{6CD1D4BF-F09D-48DA-85D6-16744218E424}" type="pres">
      <dgm:prSet presAssocID="{0C1BEB0E-5DA1-46A7-9BA0-9EE21F9CD762}" presName="parTx" presStyleLbl="node1" presStyleIdx="0" presStyleCnt="0">
        <dgm:presLayoutVars>
          <dgm:chMax val="0"/>
          <dgm:chPref val="0"/>
          <dgm:bulletEnabled val="1"/>
        </dgm:presLayoutVars>
      </dgm:prSet>
      <dgm:spPr/>
    </dgm:pt>
    <dgm:pt modelId="{2C66018F-76AF-4483-98EF-39C4E1DAEB9E}" type="pres">
      <dgm:prSet presAssocID="{0C1BEB0E-5DA1-46A7-9BA0-9EE21F9CD762}" presName="parSh" presStyleCnt="0"/>
      <dgm:spPr/>
    </dgm:pt>
    <dgm:pt modelId="{7A41CF4C-DEE7-4E46-83AD-EC6B1DA4B6AE}" type="pres">
      <dgm:prSet presAssocID="{0C1BEB0E-5DA1-46A7-9BA0-9EE21F9CD762}" presName="lineNode" presStyleLbl="alignAccFollowNode1" presStyleIdx="9" presStyleCnt="12"/>
      <dgm:spPr>
        <a:xfrm>
          <a:off x="8950352" y="2258260"/>
          <a:ext cx="1274860" cy="72"/>
        </a:xfrm>
        <a:prstGeom prst="rect">
          <a:avLst/>
        </a:prstGeom>
      </dgm:spPr>
    </dgm:pt>
    <dgm:pt modelId="{16B1C9E0-B796-41BC-890F-76BBE0C26A57}" type="pres">
      <dgm:prSet presAssocID="{0C1BEB0E-5DA1-46A7-9BA0-9EE21F9CD762}" presName="lineArrowNode" presStyleLbl="alignAccFollowNode1" presStyleIdx="10" presStyleCnt="12"/>
      <dgm:spPr/>
    </dgm:pt>
    <dgm:pt modelId="{38586988-FA65-4062-A254-3D837258C6CC}" type="pres">
      <dgm:prSet presAssocID="{31CEF71F-1A8D-4BFD-978E-71DFA2084141}" presName="sibTransNodeCircle" presStyleLbl="alignNode1" presStyleIdx="3" presStyleCnt="4">
        <dgm:presLayoutVars>
          <dgm:chMax val="0"/>
          <dgm:bulletEnabled/>
        </dgm:presLayoutVars>
      </dgm:prSet>
      <dgm:spPr/>
    </dgm:pt>
    <dgm:pt modelId="{E935AADD-91D0-446F-B76A-2814482132A3}" type="pres">
      <dgm:prSet presAssocID="{31CEF71F-1A8D-4BFD-978E-71DFA2084141}" presName="spacerBetweenCircleAndCallout" presStyleCnt="0">
        <dgm:presLayoutVars/>
      </dgm:prSet>
      <dgm:spPr/>
    </dgm:pt>
    <dgm:pt modelId="{0536D91C-7CCD-4E5F-A22F-3AC94D97361B}" type="pres">
      <dgm:prSet presAssocID="{0C1BEB0E-5DA1-46A7-9BA0-9EE21F9CD762}" presName="nodeText" presStyleLbl="alignAccFollowNode1" presStyleIdx="11" presStyleCnt="12" custScaleX="109759" custScaleY="100000" custLinFactNeighborX="2181" custLinFactNeighborY="-1422">
        <dgm:presLayoutVars>
          <dgm:bulletEnabled val="1"/>
        </dgm:presLayoutVars>
      </dgm:prSet>
      <dgm:spPr/>
    </dgm:pt>
  </dgm:ptLst>
  <dgm:cxnLst>
    <dgm:cxn modelId="{705C8D09-033B-40AD-882E-BDF00176F92D}" type="presOf" srcId="{31CEF71F-1A8D-4BFD-978E-71DFA2084141}" destId="{38586988-FA65-4062-A254-3D837258C6CC}" srcOrd="0" destOrd="0" presId="urn:microsoft.com/office/officeart/2016/7/layout/LinearArrowProcessNumbered"/>
    <dgm:cxn modelId="{D976BF1C-FB75-435A-909D-4398F1DFBD96}" type="presOf" srcId="{6829D00D-7108-470A-A5CB-C10CD89B687E}" destId="{44AE19C7-84A6-4E3A-B8C2-E16629786B82}" srcOrd="0" destOrd="0" presId="urn:microsoft.com/office/officeart/2016/7/layout/LinearArrowProcessNumbered"/>
    <dgm:cxn modelId="{23427F20-041A-4271-9B24-30F529C491F9}" type="presOf" srcId="{8E1DD94D-9826-4C79-B6D9-B0F878C7DA71}" destId="{18D0B936-0E71-4FD2-BA9C-1311318A838F}" srcOrd="0" destOrd="0" presId="urn:microsoft.com/office/officeart/2016/7/layout/LinearArrowProcessNumbered"/>
    <dgm:cxn modelId="{C7687040-E115-4BC6-BB7B-4227AE10BBBE}" type="presOf" srcId="{2CBA37A5-6237-4C95-BDBB-9237FC87043C}" destId="{40A9B2C6-2862-47EB-84A1-0167DDCCAC61}" srcOrd="0" destOrd="0" presId="urn:microsoft.com/office/officeart/2016/7/layout/LinearArrowProcessNumbered"/>
    <dgm:cxn modelId="{2CF00261-7C6A-4BAE-9EAA-A2DCB1183047}" type="presOf" srcId="{0B2F3D0F-C833-4DC2-BD2C-DCB813C8D332}" destId="{40A9B2C6-2862-47EB-84A1-0167DDCCAC61}" srcOrd="0" destOrd="1" presId="urn:microsoft.com/office/officeart/2016/7/layout/LinearArrowProcessNumbered"/>
    <dgm:cxn modelId="{13EB467F-10BC-40BC-8024-E196AD55694F}" type="presOf" srcId="{7B9B2E68-4E27-4A55-B7D3-D0DAE9E57B50}" destId="{C87F06DB-E1B2-4681-ACA4-7E15BA79AD79}" srcOrd="0" destOrd="0" presId="urn:microsoft.com/office/officeart/2016/7/layout/LinearArrowProcessNumbered"/>
    <dgm:cxn modelId="{EF81CE85-13D4-45EE-8F9C-61ADB047021B}" type="presOf" srcId="{FB7BAA10-B7E8-44C5-BF4E-DC90C4E05923}" destId="{383E5766-D4E2-4ECB-8F2D-12D57B6B45BF}" srcOrd="0" destOrd="0" presId="urn:microsoft.com/office/officeart/2016/7/layout/LinearArrowProcessNumbered"/>
    <dgm:cxn modelId="{6002EF91-3FCD-4966-9CAF-8024AC1A707B}" type="presOf" srcId="{8AFE05EC-FC73-40DF-A62B-7455D3442616}" destId="{AF87884F-E9C1-4915-A789-274A1B94DB6C}" srcOrd="0" destOrd="0" presId="urn:microsoft.com/office/officeart/2016/7/layout/LinearArrowProcessNumbered"/>
    <dgm:cxn modelId="{F087E99D-E7B7-4B38-854B-1683AD5F5A24}" srcId="{2CBA37A5-6237-4C95-BDBB-9237FC87043C}" destId="{0B2F3D0F-C833-4DC2-BD2C-DCB813C8D332}" srcOrd="0" destOrd="0" parTransId="{45E9065E-D378-4B45-B3C8-DAADAEB21D1A}" sibTransId="{0836D455-B367-4DC6-84C4-42912E3618B5}"/>
    <dgm:cxn modelId="{116513AC-8036-4A4F-8101-EAA3550C73B1}" type="presOf" srcId="{0C1BEB0E-5DA1-46A7-9BA0-9EE21F9CD762}" destId="{0536D91C-7CCD-4E5F-A22F-3AC94D97361B}" srcOrd="0" destOrd="0" presId="urn:microsoft.com/office/officeart/2016/7/layout/LinearArrowProcessNumbered"/>
    <dgm:cxn modelId="{DC24D0E6-E83F-4BD9-AED2-57C3265E3AEA}" srcId="{7B9B2E68-4E27-4A55-B7D3-D0DAE9E57B50}" destId="{2CBA37A5-6237-4C95-BDBB-9237FC87043C}" srcOrd="1" destOrd="0" parTransId="{4E19D1CB-EA86-4CC8-80A2-41A2DD67F35F}" sibTransId="{690D98E5-09A0-4CE1-A525-BECFA98946F1}"/>
    <dgm:cxn modelId="{FDFB35E8-BAC4-4129-A196-B474A2E1AEC0}" srcId="{7B9B2E68-4E27-4A55-B7D3-D0DAE9E57B50}" destId="{6829D00D-7108-470A-A5CB-C10CD89B687E}" srcOrd="2" destOrd="0" parTransId="{E466F7C1-3495-40F9-ACF7-42537099316B}" sibTransId="{FB7BAA10-B7E8-44C5-BF4E-DC90C4E05923}"/>
    <dgm:cxn modelId="{9028F7EC-E5A9-4E83-AE50-805D0BEC58E4}" srcId="{7B9B2E68-4E27-4A55-B7D3-D0DAE9E57B50}" destId="{0C1BEB0E-5DA1-46A7-9BA0-9EE21F9CD762}" srcOrd="3" destOrd="0" parTransId="{619EBE1C-8A4A-4C55-BED3-0F1A4FC7B06A}" sibTransId="{31CEF71F-1A8D-4BFD-978E-71DFA2084141}"/>
    <dgm:cxn modelId="{9D0A84EE-301D-40AC-ACB3-08E203F379F4}" type="presOf" srcId="{690D98E5-09A0-4CE1-A525-BECFA98946F1}" destId="{45B66F5B-CCA4-4B81-8713-6C1822FF9015}" srcOrd="0" destOrd="0" presId="urn:microsoft.com/office/officeart/2016/7/layout/LinearArrowProcessNumbered"/>
    <dgm:cxn modelId="{16B943F1-D9FF-4B72-99ED-A325F6A1F7AA}" srcId="{7B9B2E68-4E27-4A55-B7D3-D0DAE9E57B50}" destId="{8E1DD94D-9826-4C79-B6D9-B0F878C7DA71}" srcOrd="0" destOrd="0" parTransId="{1080E8ED-4021-416C-B913-F692F18308E2}" sibTransId="{8AFE05EC-FC73-40DF-A62B-7455D3442616}"/>
    <dgm:cxn modelId="{77C7A035-904B-49F7-8953-59EDD8A7D09D}" type="presParOf" srcId="{C87F06DB-E1B2-4681-ACA4-7E15BA79AD79}" destId="{B86B7EFF-53B4-463F-9935-78D5BDAB8444}" srcOrd="0" destOrd="0" presId="urn:microsoft.com/office/officeart/2016/7/layout/LinearArrowProcessNumbered"/>
    <dgm:cxn modelId="{BA51E95E-52AF-4CCC-B15E-DFC5069A2D93}" type="presParOf" srcId="{B86B7EFF-53B4-463F-9935-78D5BDAB8444}" destId="{31C2536C-16F0-40E9-8899-BCC2F09A20C5}" srcOrd="0" destOrd="0" presId="urn:microsoft.com/office/officeart/2016/7/layout/LinearArrowProcessNumbered"/>
    <dgm:cxn modelId="{F4E5972E-B3BC-4F18-97DF-F6C58FD06463}" type="presParOf" srcId="{B86B7EFF-53B4-463F-9935-78D5BDAB8444}" destId="{EEDE2E4A-5B7C-48E8-9CD8-8D2664F7C61F}" srcOrd="1" destOrd="0" presId="urn:microsoft.com/office/officeart/2016/7/layout/LinearArrowProcessNumbered"/>
    <dgm:cxn modelId="{5D1E9F93-5AA5-4353-8950-0A9F24B54272}" type="presParOf" srcId="{EEDE2E4A-5B7C-48E8-9CD8-8D2664F7C61F}" destId="{94B28CC6-A21A-445C-B215-768C1619D8BC}" srcOrd="0" destOrd="0" presId="urn:microsoft.com/office/officeart/2016/7/layout/LinearArrowProcessNumbered"/>
    <dgm:cxn modelId="{86F611F1-0A7B-4387-9A5F-B7776F32B90E}" type="presParOf" srcId="{EEDE2E4A-5B7C-48E8-9CD8-8D2664F7C61F}" destId="{43DB1F91-5E28-4475-B873-671BD4DF522F}" srcOrd="1" destOrd="0" presId="urn:microsoft.com/office/officeart/2016/7/layout/LinearArrowProcessNumbered"/>
    <dgm:cxn modelId="{1B2BAAD5-86CE-48B9-8835-24A93A291EE5}" type="presParOf" srcId="{EEDE2E4A-5B7C-48E8-9CD8-8D2664F7C61F}" destId="{AF87884F-E9C1-4915-A789-274A1B94DB6C}" srcOrd="2" destOrd="0" presId="urn:microsoft.com/office/officeart/2016/7/layout/LinearArrowProcessNumbered"/>
    <dgm:cxn modelId="{FABF5BAF-1590-4086-A738-F8FA05C9E0C0}" type="presParOf" srcId="{EEDE2E4A-5B7C-48E8-9CD8-8D2664F7C61F}" destId="{10ECCA78-10B0-4F12-9237-E6D9BC24970F}" srcOrd="3" destOrd="0" presId="urn:microsoft.com/office/officeart/2016/7/layout/LinearArrowProcessNumbered"/>
    <dgm:cxn modelId="{8506E544-ADC6-43E1-8CB7-D1E847390BFF}" type="presParOf" srcId="{B86B7EFF-53B4-463F-9935-78D5BDAB8444}" destId="{18D0B936-0E71-4FD2-BA9C-1311318A838F}" srcOrd="2" destOrd="0" presId="urn:microsoft.com/office/officeart/2016/7/layout/LinearArrowProcessNumbered"/>
    <dgm:cxn modelId="{91FD8BF8-B124-415E-8446-B196490A5069}" type="presParOf" srcId="{C87F06DB-E1B2-4681-ACA4-7E15BA79AD79}" destId="{ED8141A3-CF53-455E-8205-3E9D154B02F3}" srcOrd="1" destOrd="0" presId="urn:microsoft.com/office/officeart/2016/7/layout/LinearArrowProcessNumbered"/>
    <dgm:cxn modelId="{F5498749-8B7C-4489-895B-F309FA096018}" type="presParOf" srcId="{C87F06DB-E1B2-4681-ACA4-7E15BA79AD79}" destId="{D4D44FC4-CFD5-4B87-BE54-6847EE8077D9}" srcOrd="2" destOrd="0" presId="urn:microsoft.com/office/officeart/2016/7/layout/LinearArrowProcessNumbered"/>
    <dgm:cxn modelId="{C8BE30CB-342D-4566-981F-75AF40088A9F}" type="presParOf" srcId="{D4D44FC4-CFD5-4B87-BE54-6847EE8077D9}" destId="{79660C8E-4475-48D6-88A3-E3AB5005DE7A}" srcOrd="0" destOrd="0" presId="urn:microsoft.com/office/officeart/2016/7/layout/LinearArrowProcessNumbered"/>
    <dgm:cxn modelId="{2CD3D88F-A43B-4E68-8339-97B1BACB6AC8}" type="presParOf" srcId="{D4D44FC4-CFD5-4B87-BE54-6847EE8077D9}" destId="{B6B673AE-9C95-4CD2-8275-98182F215EF1}" srcOrd="1" destOrd="0" presId="urn:microsoft.com/office/officeart/2016/7/layout/LinearArrowProcessNumbered"/>
    <dgm:cxn modelId="{B5ABBD2B-685F-4698-9B2E-3D009E321528}" type="presParOf" srcId="{B6B673AE-9C95-4CD2-8275-98182F215EF1}" destId="{BC05A712-5DAC-409B-A06F-C192E126405C}" srcOrd="0" destOrd="0" presId="urn:microsoft.com/office/officeart/2016/7/layout/LinearArrowProcessNumbered"/>
    <dgm:cxn modelId="{238A5D65-D76F-4DBF-B346-4361984DC84B}" type="presParOf" srcId="{B6B673AE-9C95-4CD2-8275-98182F215EF1}" destId="{49651919-6130-4EFC-8986-A04C18719854}" srcOrd="1" destOrd="0" presId="urn:microsoft.com/office/officeart/2016/7/layout/LinearArrowProcessNumbered"/>
    <dgm:cxn modelId="{C2E096D7-433F-4C17-A1BD-BFC7594797FF}" type="presParOf" srcId="{B6B673AE-9C95-4CD2-8275-98182F215EF1}" destId="{45B66F5B-CCA4-4B81-8713-6C1822FF9015}" srcOrd="2" destOrd="0" presId="urn:microsoft.com/office/officeart/2016/7/layout/LinearArrowProcessNumbered"/>
    <dgm:cxn modelId="{FA7C9AA9-8FC2-4BB3-9613-63F3C2B540F6}" type="presParOf" srcId="{B6B673AE-9C95-4CD2-8275-98182F215EF1}" destId="{01BE9BB0-BAA0-4A21-9B62-58B345C7AD2E}" srcOrd="3" destOrd="0" presId="urn:microsoft.com/office/officeart/2016/7/layout/LinearArrowProcessNumbered"/>
    <dgm:cxn modelId="{8EB4004D-D500-4AED-A99B-E301581137BF}" type="presParOf" srcId="{D4D44FC4-CFD5-4B87-BE54-6847EE8077D9}" destId="{40A9B2C6-2862-47EB-84A1-0167DDCCAC61}" srcOrd="2" destOrd="0" presId="urn:microsoft.com/office/officeart/2016/7/layout/LinearArrowProcessNumbered"/>
    <dgm:cxn modelId="{C52288DB-0B54-4C05-92E8-B52FDC2CD205}" type="presParOf" srcId="{C87F06DB-E1B2-4681-ACA4-7E15BA79AD79}" destId="{D47F9421-D720-44C5-8C9C-C68F0298FBFE}" srcOrd="3" destOrd="0" presId="urn:microsoft.com/office/officeart/2016/7/layout/LinearArrowProcessNumbered"/>
    <dgm:cxn modelId="{280F61E3-9D7B-44EC-8BFB-4CC65003FCF6}" type="presParOf" srcId="{C87F06DB-E1B2-4681-ACA4-7E15BA79AD79}" destId="{04CF37D6-23CE-4ABA-9AB8-D72E3E20E20C}" srcOrd="4" destOrd="0" presId="urn:microsoft.com/office/officeart/2016/7/layout/LinearArrowProcessNumbered"/>
    <dgm:cxn modelId="{DF5C7335-BA36-4077-A085-477FAB37179C}" type="presParOf" srcId="{04CF37D6-23CE-4ABA-9AB8-D72E3E20E20C}" destId="{DBA7D676-72A8-4FB5-B6F2-E866FC4577E9}" srcOrd="0" destOrd="0" presId="urn:microsoft.com/office/officeart/2016/7/layout/LinearArrowProcessNumbered"/>
    <dgm:cxn modelId="{E60B7306-0274-4FA5-BAE1-D0616D162E85}" type="presParOf" srcId="{04CF37D6-23CE-4ABA-9AB8-D72E3E20E20C}" destId="{7C8AE6B2-9ABB-411A-ACDB-B007D2B680E5}" srcOrd="1" destOrd="0" presId="urn:microsoft.com/office/officeart/2016/7/layout/LinearArrowProcessNumbered"/>
    <dgm:cxn modelId="{6E71B31B-861C-4130-BF59-E5BFAA0AE678}" type="presParOf" srcId="{7C8AE6B2-9ABB-411A-ACDB-B007D2B680E5}" destId="{63FE6840-30AB-4709-9E73-DA19B732C683}" srcOrd="0" destOrd="0" presId="urn:microsoft.com/office/officeart/2016/7/layout/LinearArrowProcessNumbered"/>
    <dgm:cxn modelId="{713686FB-D1EF-4F70-8643-04232F0BC9B4}" type="presParOf" srcId="{7C8AE6B2-9ABB-411A-ACDB-B007D2B680E5}" destId="{769E849F-6D0B-45D1-BBFD-565E90DB1006}" srcOrd="1" destOrd="0" presId="urn:microsoft.com/office/officeart/2016/7/layout/LinearArrowProcessNumbered"/>
    <dgm:cxn modelId="{135E2873-D289-4983-8B6D-FACD6E4CB952}" type="presParOf" srcId="{7C8AE6B2-9ABB-411A-ACDB-B007D2B680E5}" destId="{383E5766-D4E2-4ECB-8F2D-12D57B6B45BF}" srcOrd="2" destOrd="0" presId="urn:microsoft.com/office/officeart/2016/7/layout/LinearArrowProcessNumbered"/>
    <dgm:cxn modelId="{1A4A1D6C-8010-4490-A165-8DDFCAA4AEF0}" type="presParOf" srcId="{7C8AE6B2-9ABB-411A-ACDB-B007D2B680E5}" destId="{337F533B-01BC-4252-A6D7-5A7DC1C5B0C7}" srcOrd="3" destOrd="0" presId="urn:microsoft.com/office/officeart/2016/7/layout/LinearArrowProcessNumbered"/>
    <dgm:cxn modelId="{666F1BE3-BF76-4EC7-8183-2A0BDEC9C1A4}" type="presParOf" srcId="{04CF37D6-23CE-4ABA-9AB8-D72E3E20E20C}" destId="{44AE19C7-84A6-4E3A-B8C2-E16629786B82}" srcOrd="2" destOrd="0" presId="urn:microsoft.com/office/officeart/2016/7/layout/LinearArrowProcessNumbered"/>
    <dgm:cxn modelId="{1920EAC5-3A63-4D65-8175-C5374BEFF0E6}" type="presParOf" srcId="{C87F06DB-E1B2-4681-ACA4-7E15BA79AD79}" destId="{D83AE482-764A-46D5-8345-7F1BE233A96E}" srcOrd="5" destOrd="0" presId="urn:microsoft.com/office/officeart/2016/7/layout/LinearArrowProcessNumbered"/>
    <dgm:cxn modelId="{7BA0E8DF-AB18-4A58-B419-F984738E35AD}" type="presParOf" srcId="{C87F06DB-E1B2-4681-ACA4-7E15BA79AD79}" destId="{4A036406-2B47-4112-A062-3318481CE8B9}" srcOrd="6" destOrd="0" presId="urn:microsoft.com/office/officeart/2016/7/layout/LinearArrowProcessNumbered"/>
    <dgm:cxn modelId="{5957F4DF-07B2-49AC-B6B8-18CE33E454BF}" type="presParOf" srcId="{4A036406-2B47-4112-A062-3318481CE8B9}" destId="{6CD1D4BF-F09D-48DA-85D6-16744218E424}" srcOrd="0" destOrd="0" presId="urn:microsoft.com/office/officeart/2016/7/layout/LinearArrowProcessNumbered"/>
    <dgm:cxn modelId="{AFD15C88-2672-42C3-9B6E-BCFC197B7C01}" type="presParOf" srcId="{4A036406-2B47-4112-A062-3318481CE8B9}" destId="{2C66018F-76AF-4483-98EF-39C4E1DAEB9E}" srcOrd="1" destOrd="0" presId="urn:microsoft.com/office/officeart/2016/7/layout/LinearArrowProcessNumbered"/>
    <dgm:cxn modelId="{AEDEB31F-998B-4706-9A30-F3DCF466BE42}" type="presParOf" srcId="{2C66018F-76AF-4483-98EF-39C4E1DAEB9E}" destId="{7A41CF4C-DEE7-4E46-83AD-EC6B1DA4B6AE}" srcOrd="0" destOrd="0" presId="urn:microsoft.com/office/officeart/2016/7/layout/LinearArrowProcessNumbered"/>
    <dgm:cxn modelId="{6C263F42-3E50-4658-B742-22CA02EDABBA}" type="presParOf" srcId="{2C66018F-76AF-4483-98EF-39C4E1DAEB9E}" destId="{16B1C9E0-B796-41BC-890F-76BBE0C26A57}" srcOrd="1" destOrd="0" presId="urn:microsoft.com/office/officeart/2016/7/layout/LinearArrowProcessNumbered"/>
    <dgm:cxn modelId="{9B05B03A-E14C-416F-BBED-5DC67860F849}" type="presParOf" srcId="{2C66018F-76AF-4483-98EF-39C4E1DAEB9E}" destId="{38586988-FA65-4062-A254-3D837258C6CC}" srcOrd="2" destOrd="0" presId="urn:microsoft.com/office/officeart/2016/7/layout/LinearArrowProcessNumbered"/>
    <dgm:cxn modelId="{AD7D1642-72D8-4D67-A161-867638C7243A}" type="presParOf" srcId="{2C66018F-76AF-4483-98EF-39C4E1DAEB9E}" destId="{E935AADD-91D0-446F-B76A-2814482132A3}" srcOrd="3" destOrd="0" presId="urn:microsoft.com/office/officeart/2016/7/layout/LinearArrowProcessNumbered"/>
    <dgm:cxn modelId="{ECEB7EE7-95ED-44F2-B257-2136A25126BD}" type="presParOf" srcId="{4A036406-2B47-4112-A062-3318481CE8B9}" destId="{0536D91C-7CCD-4E5F-A22F-3AC94D97361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8CC6-A21A-445C-B215-768C1619D8BC}">
      <dsp:nvSpPr>
        <dsp:cNvPr id="0" name=""/>
        <dsp:cNvSpPr/>
      </dsp:nvSpPr>
      <dsp:spPr>
        <a:xfrm>
          <a:off x="1175906" y="1812047"/>
          <a:ext cx="935840" cy="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B1F91-5E28-4475-B873-671BD4DF522F}">
      <dsp:nvSpPr>
        <dsp:cNvPr id="0" name=""/>
        <dsp:cNvSpPr/>
      </dsp:nvSpPr>
      <dsp:spPr>
        <a:xfrm>
          <a:off x="2167896" y="1733396"/>
          <a:ext cx="107621" cy="202309"/>
        </a:xfrm>
        <a:prstGeom prst="chevron">
          <a:avLst>
            <a:gd name="adj" fmla="val 90000"/>
          </a:avLst>
        </a:prstGeom>
        <a:solidFill>
          <a:schemeClr val="accent2">
            <a:tint val="40000"/>
            <a:alpha val="90000"/>
            <a:hueOff val="-1081019"/>
            <a:satOff val="8605"/>
            <a:lumOff val="795"/>
            <a:alphaOff val="0"/>
          </a:schemeClr>
        </a:solidFill>
        <a:ln w="25400" cap="flat" cmpd="sng" algn="ctr">
          <a:solidFill>
            <a:schemeClr val="accent2">
              <a:tint val="40000"/>
              <a:alpha val="90000"/>
              <a:hueOff val="-1081019"/>
              <a:satOff val="8605"/>
              <a:lumOff val="795"/>
              <a:alphaOff val="0"/>
            </a:schemeClr>
          </a:solidFill>
          <a:prstDash val="solid"/>
        </a:ln>
        <a:effectLst/>
      </dsp:spPr>
      <dsp:style>
        <a:lnRef idx="2">
          <a:scrgbClr r="0" g="0" b="0"/>
        </a:lnRef>
        <a:fillRef idx="1">
          <a:scrgbClr r="0" g="0" b="0"/>
        </a:fillRef>
        <a:effectRef idx="0">
          <a:scrgbClr r="0" g="0" b="0"/>
        </a:effectRef>
        <a:fontRef idx="minor"/>
      </dsp:style>
    </dsp:sp>
    <dsp:sp modelId="{AF87884F-E9C1-4915-A789-274A1B94DB6C}">
      <dsp:nvSpPr>
        <dsp:cNvPr id="0" name=""/>
        <dsp:cNvSpPr/>
      </dsp:nvSpPr>
      <dsp:spPr>
        <a:xfrm>
          <a:off x="579660" y="1332818"/>
          <a:ext cx="958530" cy="95853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96" tIns="37196" rIns="37196" bIns="37196" numCol="1" spcCol="1270" anchor="ctr" anchorCtr="0">
          <a:noAutofit/>
        </a:bodyPr>
        <a:lstStyle/>
        <a:p>
          <a:pPr marL="0" lvl="0" indent="0" algn="ctr" defTabSz="1866900">
            <a:lnSpc>
              <a:spcPct val="90000"/>
            </a:lnSpc>
            <a:spcBef>
              <a:spcPct val="0"/>
            </a:spcBef>
            <a:spcAft>
              <a:spcPct val="35000"/>
            </a:spcAft>
            <a:buNone/>
          </a:pPr>
          <a:r>
            <a:rPr lang="en-US" sz="4200" kern="1200">
              <a:latin typeface="Calibri" panose="020F0502020204030204"/>
              <a:ea typeface="+mn-ea"/>
              <a:cs typeface="+mn-cs"/>
            </a:rPr>
            <a:t>1</a:t>
          </a:r>
        </a:p>
      </dsp:txBody>
      <dsp:txXfrm>
        <a:off x="720033" y="1473191"/>
        <a:ext cx="677784" cy="677784"/>
      </dsp:txXfrm>
    </dsp:sp>
    <dsp:sp modelId="{18D0B936-0E71-4FD2-BA9C-1311318A838F}">
      <dsp:nvSpPr>
        <dsp:cNvPr id="0" name=""/>
        <dsp:cNvSpPr/>
      </dsp:nvSpPr>
      <dsp:spPr>
        <a:xfrm>
          <a:off x="6105" y="2449183"/>
          <a:ext cx="2105640" cy="2127507"/>
        </a:xfrm>
        <a:prstGeom prst="upArrowCallout">
          <a:avLst>
            <a:gd name="adj1" fmla="val 50000"/>
            <a:gd name="adj2" fmla="val 20000"/>
            <a:gd name="adj3" fmla="val 20000"/>
            <a:gd name="adj4" fmla="val 100000"/>
          </a:avLst>
        </a:prstGeom>
        <a:solidFill>
          <a:schemeClr val="accent2">
            <a:tint val="40000"/>
            <a:alpha val="90000"/>
            <a:hueOff val="-2162038"/>
            <a:satOff val="17210"/>
            <a:lumOff val="1590"/>
            <a:alphaOff val="0"/>
          </a:schemeClr>
        </a:solidFill>
        <a:ln w="25400" cap="flat" cmpd="sng" algn="ctr">
          <a:solidFill>
            <a:schemeClr val="accent2">
              <a:tint val="40000"/>
              <a:alpha val="90000"/>
              <a:hueOff val="-2162038"/>
              <a:satOff val="17210"/>
              <a:lumOff val="1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095" tIns="165100" rIns="166095" bIns="165100" numCol="1" spcCol="1270" anchor="t" anchorCtr="0">
          <a:noAutofit/>
        </a:bodyPr>
        <a:lstStyle/>
        <a:p>
          <a:pPr marL="0" lvl="0" indent="0" algn="l" defTabSz="488950">
            <a:lnSpc>
              <a:spcPct val="90000"/>
            </a:lnSpc>
            <a:spcBef>
              <a:spcPct val="0"/>
            </a:spcBef>
            <a:spcAft>
              <a:spcPct val="35000"/>
            </a:spcAft>
            <a:buNone/>
          </a:pPr>
          <a:r>
            <a:rPr lang="fr-FR" sz="1100" kern="1200" dirty="0">
              <a:latin typeface="Calibri" panose="020F0502020204030204"/>
              <a:ea typeface="+mn-ea"/>
              <a:cs typeface="+mn-cs"/>
            </a:rPr>
            <a:t>L’arrêté du 12 février 2024 défini </a:t>
          </a:r>
          <a:r>
            <a:rPr lang="fr-FR" sz="1100" b="1" kern="1200" dirty="0">
              <a:latin typeface="Calibri" panose="020F0502020204030204"/>
              <a:ea typeface="+mn-ea"/>
              <a:cs typeface="+mn-cs"/>
            </a:rPr>
            <a:t>la durée, le contenu et les modalités pédagogiques </a:t>
          </a:r>
          <a:r>
            <a:rPr lang="fr-FR" sz="1100" kern="1200" dirty="0">
              <a:latin typeface="Calibri" panose="020F0502020204030204"/>
              <a:ea typeface="+mn-ea"/>
              <a:cs typeface="+mn-cs"/>
            </a:rPr>
            <a:t>à respecter pour mettre en œuvre la </a:t>
          </a:r>
          <a:r>
            <a:rPr lang="fr-FR" sz="1100" b="0" i="0" kern="1200" dirty="0">
              <a:latin typeface="Calibri" panose="020F0502020204030204"/>
              <a:ea typeface="+mn-ea"/>
              <a:cs typeface="+mn-cs"/>
            </a:rPr>
            <a:t>formation spécifique en matière d'hygiène alimentaire adaptée à l'activité des établissements de restauration commerciale. </a:t>
          </a:r>
        </a:p>
        <a:p>
          <a:pPr marL="0" lvl="0" indent="0" algn="l" defTabSz="488950">
            <a:lnSpc>
              <a:spcPct val="90000"/>
            </a:lnSpc>
            <a:spcBef>
              <a:spcPct val="0"/>
            </a:spcBef>
            <a:spcAft>
              <a:spcPct val="35000"/>
            </a:spcAft>
            <a:buNone/>
          </a:pPr>
          <a:endParaRPr lang="en-US" sz="1100" b="0" i="0" kern="1200" dirty="0">
            <a:latin typeface="Calibri" panose="020F0502020204030204"/>
            <a:ea typeface="+mn-ea"/>
            <a:cs typeface="+mn-cs"/>
          </a:endParaRPr>
        </a:p>
      </dsp:txBody>
      <dsp:txXfrm>
        <a:off x="6105" y="2870311"/>
        <a:ext cx="2105640" cy="1706379"/>
      </dsp:txXfrm>
    </dsp:sp>
    <dsp:sp modelId="{BC05A712-5DAC-409B-A06F-C192E126405C}">
      <dsp:nvSpPr>
        <dsp:cNvPr id="0" name=""/>
        <dsp:cNvSpPr/>
      </dsp:nvSpPr>
      <dsp:spPr>
        <a:xfrm>
          <a:off x="2496796" y="1812118"/>
          <a:ext cx="2105640" cy="72"/>
        </a:xfrm>
        <a:prstGeom prst="rect">
          <a:avLst/>
        </a:prstGeom>
        <a:solidFill>
          <a:schemeClr val="accent2">
            <a:tint val="40000"/>
            <a:alpha val="90000"/>
            <a:hueOff val="-3243056"/>
            <a:satOff val="25815"/>
            <a:lumOff val="2385"/>
            <a:alphaOff val="0"/>
          </a:schemeClr>
        </a:solidFill>
        <a:ln w="25400" cap="flat" cmpd="sng" algn="ctr">
          <a:solidFill>
            <a:schemeClr val="accent2">
              <a:tint val="40000"/>
              <a:alpha val="90000"/>
              <a:hueOff val="-3243056"/>
              <a:satOff val="25815"/>
              <a:lumOff val="2385"/>
              <a:alphaOff val="0"/>
            </a:schemeClr>
          </a:solidFill>
          <a:prstDash val="solid"/>
        </a:ln>
        <a:effectLst/>
      </dsp:spPr>
      <dsp:style>
        <a:lnRef idx="2">
          <a:scrgbClr r="0" g="0" b="0"/>
        </a:lnRef>
        <a:fillRef idx="1">
          <a:scrgbClr r="0" g="0" b="0"/>
        </a:fillRef>
        <a:effectRef idx="0">
          <a:scrgbClr r="0" g="0" b="0"/>
        </a:effectRef>
        <a:fontRef idx="minor"/>
      </dsp:style>
    </dsp:sp>
    <dsp:sp modelId="{49651919-6130-4EFC-8986-A04C18719854}">
      <dsp:nvSpPr>
        <dsp:cNvPr id="0" name=""/>
        <dsp:cNvSpPr/>
      </dsp:nvSpPr>
      <dsp:spPr>
        <a:xfrm>
          <a:off x="4658587" y="1733455"/>
          <a:ext cx="107621" cy="202369"/>
        </a:xfrm>
        <a:prstGeom prst="chevron">
          <a:avLst>
            <a:gd name="adj" fmla="val 90000"/>
          </a:avLst>
        </a:prstGeom>
        <a:solidFill>
          <a:schemeClr val="accent2">
            <a:tint val="40000"/>
            <a:alpha val="90000"/>
            <a:hueOff val="-4324075"/>
            <a:satOff val="34420"/>
            <a:lumOff val="3180"/>
            <a:alphaOff val="0"/>
          </a:schemeClr>
        </a:solidFill>
        <a:ln w="25400" cap="flat" cmpd="sng" algn="ctr">
          <a:solidFill>
            <a:schemeClr val="accent2">
              <a:tint val="40000"/>
              <a:alpha val="90000"/>
              <a:hueOff val="-4324075"/>
              <a:satOff val="34420"/>
              <a:lumOff val="3180"/>
              <a:alphaOff val="0"/>
            </a:schemeClr>
          </a:solidFill>
          <a:prstDash val="solid"/>
        </a:ln>
        <a:effectLst/>
      </dsp:spPr>
      <dsp:style>
        <a:lnRef idx="2">
          <a:scrgbClr r="0" g="0" b="0"/>
        </a:lnRef>
        <a:fillRef idx="1">
          <a:scrgbClr r="0" g="0" b="0"/>
        </a:fillRef>
        <a:effectRef idx="0">
          <a:scrgbClr r="0" g="0" b="0"/>
        </a:effectRef>
        <a:fontRef idx="minor"/>
      </dsp:style>
    </dsp:sp>
    <dsp:sp modelId="{45B66F5B-CCA4-4B81-8713-6C1822FF9015}">
      <dsp:nvSpPr>
        <dsp:cNvPr id="0" name=""/>
        <dsp:cNvSpPr/>
      </dsp:nvSpPr>
      <dsp:spPr>
        <a:xfrm>
          <a:off x="3078623" y="1306970"/>
          <a:ext cx="958530" cy="958530"/>
        </a:xfrm>
        <a:prstGeom prst="ellipse">
          <a:avLst/>
        </a:prstGeom>
        <a:solidFill>
          <a:schemeClr val="accent2">
            <a:hueOff val="-3797645"/>
            <a:satOff val="17887"/>
            <a:lumOff val="8627"/>
            <a:alphaOff val="0"/>
          </a:schemeClr>
        </a:solidFill>
        <a:ln w="25400" cap="flat" cmpd="sng" algn="ctr">
          <a:solidFill>
            <a:schemeClr val="accent2">
              <a:hueOff val="-3797645"/>
              <a:satOff val="17887"/>
              <a:lumOff val="86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96" tIns="37196" rIns="37196" bIns="37196" numCol="1" spcCol="1270" anchor="ctr" anchorCtr="0">
          <a:noAutofit/>
        </a:bodyPr>
        <a:lstStyle/>
        <a:p>
          <a:pPr marL="0" lvl="0" indent="0" algn="ctr" defTabSz="1866900">
            <a:lnSpc>
              <a:spcPct val="90000"/>
            </a:lnSpc>
            <a:spcBef>
              <a:spcPct val="0"/>
            </a:spcBef>
            <a:spcAft>
              <a:spcPct val="35000"/>
            </a:spcAft>
            <a:buNone/>
          </a:pPr>
          <a:r>
            <a:rPr lang="en-US" sz="4200" kern="1200">
              <a:latin typeface="Calibri" panose="020F0502020204030204"/>
              <a:ea typeface="+mn-ea"/>
              <a:cs typeface="+mn-cs"/>
            </a:rPr>
            <a:t>2</a:t>
          </a:r>
        </a:p>
      </dsp:txBody>
      <dsp:txXfrm>
        <a:off x="3218996" y="1447343"/>
        <a:ext cx="677784" cy="677784"/>
      </dsp:txXfrm>
    </dsp:sp>
    <dsp:sp modelId="{40A9B2C6-2862-47EB-84A1-0167DDCCAC61}">
      <dsp:nvSpPr>
        <dsp:cNvPr id="0" name=""/>
        <dsp:cNvSpPr/>
      </dsp:nvSpPr>
      <dsp:spPr>
        <a:xfrm>
          <a:off x="2345706" y="2457091"/>
          <a:ext cx="2407820" cy="2112026"/>
        </a:xfrm>
        <a:prstGeom prst="upArrowCallout">
          <a:avLst>
            <a:gd name="adj1" fmla="val 50000"/>
            <a:gd name="adj2" fmla="val 20000"/>
            <a:gd name="adj3" fmla="val 20000"/>
            <a:gd name="adj4" fmla="val 100000"/>
          </a:avLst>
        </a:prstGeom>
        <a:solidFill>
          <a:schemeClr val="accent2">
            <a:tint val="40000"/>
            <a:alpha val="90000"/>
            <a:hueOff val="-5405094"/>
            <a:satOff val="43025"/>
            <a:lumOff val="3975"/>
            <a:alphaOff val="0"/>
          </a:schemeClr>
        </a:solidFill>
        <a:ln w="25400" cap="flat" cmpd="sng" algn="ctr">
          <a:solidFill>
            <a:schemeClr val="accent2">
              <a:tint val="40000"/>
              <a:alpha val="90000"/>
              <a:hueOff val="-5405094"/>
              <a:satOff val="43025"/>
              <a:lumOff val="39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095" tIns="165100" rIns="166095" bIns="165100" numCol="1" spcCol="1270" anchor="t" anchorCtr="0">
          <a:noAutofit/>
        </a:bodyPr>
        <a:lstStyle/>
        <a:p>
          <a:pPr marL="0" lvl="0" indent="0" algn="just" defTabSz="488950">
            <a:lnSpc>
              <a:spcPct val="90000"/>
            </a:lnSpc>
            <a:spcBef>
              <a:spcPct val="0"/>
            </a:spcBef>
            <a:spcAft>
              <a:spcPct val="35000"/>
            </a:spcAft>
            <a:buNone/>
          </a:pPr>
          <a:r>
            <a:rPr lang="fr-FR" sz="1100" b="1" kern="1200" noProof="0" dirty="0">
              <a:latin typeface="Calibri" panose="020F0502020204030204"/>
              <a:ea typeface="+mn-ea"/>
              <a:cs typeface="+mn-cs"/>
            </a:rPr>
            <a:t>DURÉE</a:t>
          </a:r>
          <a:r>
            <a:rPr lang="fr-FR" sz="1100" kern="1200" noProof="0" dirty="0">
              <a:latin typeface="Calibri" panose="020F0502020204030204"/>
              <a:ea typeface="+mn-ea"/>
              <a:cs typeface="+mn-cs"/>
            </a:rPr>
            <a:t>: la formation obligatoire se déroule en </a:t>
          </a:r>
          <a:r>
            <a:rPr lang="fr-FR" sz="1100" b="1" kern="1200" noProof="0" dirty="0">
              <a:latin typeface="Calibri" panose="020F0502020204030204"/>
              <a:ea typeface="+mn-ea"/>
              <a:cs typeface="+mn-cs"/>
            </a:rPr>
            <a:t>présentiel</a:t>
          </a:r>
          <a:r>
            <a:rPr lang="fr-FR" sz="1100" kern="1200" noProof="0" dirty="0">
              <a:latin typeface="Calibri" panose="020F0502020204030204"/>
              <a:ea typeface="+mn-ea"/>
              <a:cs typeface="+mn-cs"/>
            </a:rPr>
            <a:t> </a:t>
          </a:r>
          <a:r>
            <a:rPr lang="fr-FR" sz="1100" b="0" kern="1200" noProof="0" dirty="0">
              <a:latin typeface="Calibri" panose="020F0502020204030204"/>
              <a:ea typeface="+mn-ea"/>
              <a:cs typeface="+mn-cs"/>
            </a:rPr>
            <a:t>sur</a:t>
          </a:r>
          <a:r>
            <a:rPr lang="fr-FR" sz="1100" b="1" kern="1200" noProof="0" dirty="0">
              <a:latin typeface="Calibri" panose="020F0502020204030204"/>
              <a:ea typeface="+mn-ea"/>
              <a:cs typeface="+mn-cs"/>
            </a:rPr>
            <a:t> 14 h </a:t>
          </a:r>
          <a:r>
            <a:rPr lang="fr-FR" sz="1100" kern="1200" noProof="0" dirty="0">
              <a:latin typeface="Calibri" panose="020F0502020204030204"/>
              <a:ea typeface="+mn-ea"/>
              <a:cs typeface="+mn-cs"/>
            </a:rPr>
            <a:t>(2 journées de 7h)</a:t>
          </a:r>
        </a:p>
        <a:p>
          <a:pPr marL="0" lvl="0" indent="0" algn="just" defTabSz="488950">
            <a:lnSpc>
              <a:spcPct val="90000"/>
            </a:lnSpc>
            <a:spcBef>
              <a:spcPct val="0"/>
            </a:spcBef>
            <a:spcAft>
              <a:spcPct val="35000"/>
            </a:spcAft>
            <a:buNone/>
          </a:pPr>
          <a:r>
            <a:rPr lang="fr-FR" sz="1100" b="1" kern="1200" noProof="0" dirty="0">
              <a:latin typeface="Calibri" panose="020F0502020204030204"/>
              <a:ea typeface="+mn-ea"/>
              <a:cs typeface="+mn-cs"/>
            </a:rPr>
            <a:t>CONTENU </a:t>
          </a:r>
          <a:r>
            <a:rPr lang="fr-FR" sz="1100" kern="1200" noProof="0" dirty="0">
              <a:latin typeface="Calibri" panose="020F0502020204030204"/>
              <a:ea typeface="+mn-ea"/>
              <a:cs typeface="+mn-cs"/>
            </a:rPr>
            <a:t>: le référentiel de la formation est annexé à l’arrêté. Il comporte 3 grandes parties qui ont été mise à jour au </a:t>
          </a:r>
          <a:r>
            <a:rPr lang="fr-FR" sz="1100" b="1" kern="1200" noProof="0" dirty="0">
              <a:latin typeface="Calibri" panose="020F0502020204030204"/>
              <a:ea typeface="+mn-ea"/>
              <a:cs typeface="+mn-cs"/>
            </a:rPr>
            <a:t>1er juillet 2025. </a:t>
          </a:r>
          <a:r>
            <a:rPr lang="fr-FR" sz="1100" b="0" kern="1200" noProof="0" dirty="0">
              <a:latin typeface="Calibri" panose="020F0502020204030204"/>
              <a:ea typeface="+mn-ea"/>
              <a:cs typeface="+mn-cs"/>
            </a:rPr>
            <a:t>Nous allons aborder le contenu en détail dans le point suivant. </a:t>
          </a:r>
        </a:p>
        <a:p>
          <a:pPr marL="57150" lvl="1" indent="-57150" algn="ctr" defTabSz="488950">
            <a:lnSpc>
              <a:spcPct val="90000"/>
            </a:lnSpc>
            <a:spcBef>
              <a:spcPct val="0"/>
            </a:spcBef>
            <a:spcAft>
              <a:spcPct val="15000"/>
            </a:spcAft>
            <a:buNone/>
          </a:pPr>
          <a:endParaRPr lang="en-US" sz="1100" b="1" kern="1200" dirty="0">
            <a:solidFill>
              <a:srgbClr val="FF0000"/>
            </a:solidFill>
            <a:latin typeface="Calibri" panose="020F0502020204030204"/>
            <a:ea typeface="+mn-ea"/>
            <a:cs typeface="+mn-cs"/>
          </a:endParaRPr>
        </a:p>
      </dsp:txBody>
      <dsp:txXfrm>
        <a:off x="2345706" y="2879496"/>
        <a:ext cx="2407820" cy="1689621"/>
      </dsp:txXfrm>
    </dsp:sp>
    <dsp:sp modelId="{63FE6840-30AB-4709-9E73-DA19B732C683}">
      <dsp:nvSpPr>
        <dsp:cNvPr id="0" name=""/>
        <dsp:cNvSpPr/>
      </dsp:nvSpPr>
      <dsp:spPr>
        <a:xfrm>
          <a:off x="4960293" y="1812118"/>
          <a:ext cx="2105640" cy="72"/>
        </a:xfrm>
        <a:prstGeom prst="rect">
          <a:avLst/>
        </a:prstGeom>
        <a:solidFill>
          <a:schemeClr val="accent2">
            <a:tint val="40000"/>
            <a:alpha val="90000"/>
            <a:hueOff val="-6486113"/>
            <a:satOff val="51629"/>
            <a:lumOff val="4771"/>
            <a:alphaOff val="0"/>
          </a:schemeClr>
        </a:solidFill>
        <a:ln w="25400" cap="flat" cmpd="sng" algn="ctr">
          <a:solidFill>
            <a:schemeClr val="accent2">
              <a:tint val="40000"/>
              <a:alpha val="90000"/>
              <a:hueOff val="-6486113"/>
              <a:satOff val="51629"/>
              <a:lumOff val="4771"/>
              <a:alphaOff val="0"/>
            </a:schemeClr>
          </a:solidFill>
          <a:prstDash val="solid"/>
        </a:ln>
        <a:effectLst/>
      </dsp:spPr>
      <dsp:style>
        <a:lnRef idx="2">
          <a:scrgbClr r="0" g="0" b="0"/>
        </a:lnRef>
        <a:fillRef idx="1">
          <a:scrgbClr r="0" g="0" b="0"/>
        </a:fillRef>
        <a:effectRef idx="0">
          <a:scrgbClr r="0" g="0" b="0"/>
        </a:effectRef>
        <a:fontRef idx="minor"/>
      </dsp:style>
    </dsp:sp>
    <dsp:sp modelId="{769E849F-6D0B-45D1-BBFD-565E90DB1006}">
      <dsp:nvSpPr>
        <dsp:cNvPr id="0" name=""/>
        <dsp:cNvSpPr/>
      </dsp:nvSpPr>
      <dsp:spPr>
        <a:xfrm>
          <a:off x="7122084" y="1733455"/>
          <a:ext cx="107621" cy="202369"/>
        </a:xfrm>
        <a:prstGeom prst="chevron">
          <a:avLst>
            <a:gd name="adj" fmla="val 90000"/>
          </a:avLst>
        </a:prstGeom>
        <a:solidFill>
          <a:schemeClr val="accent2">
            <a:tint val="40000"/>
            <a:alpha val="90000"/>
            <a:hueOff val="-7567132"/>
            <a:satOff val="60234"/>
            <a:lumOff val="5566"/>
            <a:alphaOff val="0"/>
          </a:schemeClr>
        </a:solidFill>
        <a:ln w="25400" cap="flat" cmpd="sng" algn="ctr">
          <a:solidFill>
            <a:schemeClr val="accent2">
              <a:tint val="40000"/>
              <a:alpha val="90000"/>
              <a:hueOff val="-7567132"/>
              <a:satOff val="60234"/>
              <a:lumOff val="5566"/>
              <a:alphaOff val="0"/>
            </a:schemeClr>
          </a:solidFill>
          <a:prstDash val="solid"/>
        </a:ln>
        <a:effectLst/>
      </dsp:spPr>
      <dsp:style>
        <a:lnRef idx="2">
          <a:scrgbClr r="0" g="0" b="0"/>
        </a:lnRef>
        <a:fillRef idx="1">
          <a:scrgbClr r="0" g="0" b="0"/>
        </a:fillRef>
        <a:effectRef idx="0">
          <a:scrgbClr r="0" g="0" b="0"/>
        </a:effectRef>
        <a:fontRef idx="minor"/>
      </dsp:style>
    </dsp:sp>
    <dsp:sp modelId="{383E5766-D4E2-4ECB-8F2D-12D57B6B45BF}">
      <dsp:nvSpPr>
        <dsp:cNvPr id="0" name=""/>
        <dsp:cNvSpPr/>
      </dsp:nvSpPr>
      <dsp:spPr>
        <a:xfrm>
          <a:off x="5533848" y="1332889"/>
          <a:ext cx="958530" cy="958530"/>
        </a:xfrm>
        <a:prstGeom prst="ellipse">
          <a:avLst/>
        </a:prstGeom>
        <a:solidFill>
          <a:schemeClr val="accent2">
            <a:hueOff val="-7595291"/>
            <a:satOff val="35774"/>
            <a:lumOff val="17255"/>
            <a:alphaOff val="0"/>
          </a:schemeClr>
        </a:solidFill>
        <a:ln w="25400" cap="flat" cmpd="sng" algn="ctr">
          <a:solidFill>
            <a:schemeClr val="accent2">
              <a:hueOff val="-7595291"/>
              <a:satOff val="35774"/>
              <a:lumOff val="17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96" tIns="37196" rIns="37196" bIns="37196" numCol="1" spcCol="1270" anchor="ctr" anchorCtr="0">
          <a:noAutofit/>
        </a:bodyPr>
        <a:lstStyle/>
        <a:p>
          <a:pPr marL="0" lvl="0" indent="0" algn="ctr" defTabSz="1866900">
            <a:lnSpc>
              <a:spcPct val="90000"/>
            </a:lnSpc>
            <a:spcBef>
              <a:spcPct val="0"/>
            </a:spcBef>
            <a:spcAft>
              <a:spcPct val="35000"/>
            </a:spcAft>
            <a:buNone/>
          </a:pPr>
          <a:r>
            <a:rPr lang="en-US" sz="4200" kern="1200">
              <a:latin typeface="Calibri" panose="020F0502020204030204"/>
              <a:ea typeface="+mn-ea"/>
              <a:cs typeface="+mn-cs"/>
            </a:rPr>
            <a:t>3</a:t>
          </a:r>
        </a:p>
      </dsp:txBody>
      <dsp:txXfrm>
        <a:off x="5674221" y="1473262"/>
        <a:ext cx="677784" cy="677784"/>
      </dsp:txXfrm>
    </dsp:sp>
    <dsp:sp modelId="{44AE19C7-84A6-4E3A-B8C2-E16629786B82}">
      <dsp:nvSpPr>
        <dsp:cNvPr id="0" name=""/>
        <dsp:cNvSpPr/>
      </dsp:nvSpPr>
      <dsp:spPr>
        <a:xfrm>
          <a:off x="4900008" y="2429539"/>
          <a:ext cx="2353432" cy="2209242"/>
        </a:xfrm>
        <a:prstGeom prst="upArrowCallout">
          <a:avLst>
            <a:gd name="adj1" fmla="val 50000"/>
            <a:gd name="adj2" fmla="val 20000"/>
            <a:gd name="adj3" fmla="val 20000"/>
            <a:gd name="adj4" fmla="val 100000"/>
          </a:avLst>
        </a:prstGeom>
        <a:solidFill>
          <a:schemeClr val="accent2">
            <a:tint val="40000"/>
            <a:alpha val="90000"/>
            <a:hueOff val="-8648151"/>
            <a:satOff val="68839"/>
            <a:lumOff val="6361"/>
            <a:alphaOff val="0"/>
          </a:schemeClr>
        </a:solidFill>
        <a:ln w="25400" cap="flat" cmpd="sng" algn="ctr">
          <a:solidFill>
            <a:schemeClr val="accent2">
              <a:tint val="40000"/>
              <a:alpha val="90000"/>
              <a:hueOff val="-8648151"/>
              <a:satOff val="68839"/>
              <a:lumOff val="6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095" tIns="165100" rIns="166095" bIns="165100" numCol="1" spcCol="1270" anchor="t" anchorCtr="0">
          <a:noAutofit/>
        </a:bodyPr>
        <a:lstStyle/>
        <a:p>
          <a:pPr marL="0" lvl="0" indent="0" algn="l" defTabSz="488950">
            <a:lnSpc>
              <a:spcPct val="90000"/>
            </a:lnSpc>
            <a:spcBef>
              <a:spcPct val="0"/>
            </a:spcBef>
            <a:spcAft>
              <a:spcPct val="35000"/>
            </a:spcAft>
            <a:buNone/>
          </a:pPr>
          <a:r>
            <a:rPr lang="fr-FR" sz="1100" b="1" kern="1200" dirty="0">
              <a:latin typeface="Calibri" panose="020F0502020204030204"/>
              <a:ea typeface="+mn-ea"/>
              <a:cs typeface="+mn-cs"/>
            </a:rPr>
            <a:t>Point de vigilance sur l’HACCP</a:t>
          </a:r>
          <a:r>
            <a:rPr lang="fr-FR" sz="1100" kern="1200" dirty="0">
              <a:latin typeface="Calibri" panose="020F0502020204030204"/>
              <a:ea typeface="+mn-ea"/>
              <a:cs typeface="+mn-cs"/>
            </a:rPr>
            <a:t> : La méthode d’analyse des dangers et points critiques pour leur maîtrise est une obligation légale (Règlement CE 852/2004)</a:t>
          </a:r>
          <a:endParaRPr lang="en-US" sz="1100" kern="1200" dirty="0">
            <a:latin typeface="Calibri" panose="020F0502020204030204"/>
            <a:ea typeface="+mn-ea"/>
            <a:cs typeface="+mn-cs"/>
          </a:endParaRPr>
        </a:p>
        <a:p>
          <a:pPr marL="0" lvl="0" indent="0" algn="ctr" defTabSz="488950">
            <a:lnSpc>
              <a:spcPct val="90000"/>
            </a:lnSpc>
            <a:spcBef>
              <a:spcPct val="0"/>
            </a:spcBef>
            <a:spcAft>
              <a:spcPct val="35000"/>
            </a:spcAft>
            <a:buNone/>
          </a:pPr>
          <a:r>
            <a:rPr lang="fr-FR" sz="1100" b="1" kern="1200" dirty="0">
              <a:solidFill>
                <a:srgbClr val="FF0000"/>
              </a:solidFill>
              <a:latin typeface="Calibri" panose="020F0502020204030204"/>
              <a:ea typeface="+mn-ea"/>
              <a:cs typeface="+mn-cs"/>
            </a:rPr>
            <a:t>Néanmoins la méthode HACCP ne figure pas dans le contenu de la formation obligatoire, </a:t>
          </a:r>
          <a:r>
            <a:rPr lang="fr-FR" sz="1100" b="1" u="sng" kern="1200" dirty="0">
              <a:solidFill>
                <a:srgbClr val="FF0000"/>
              </a:solidFill>
              <a:latin typeface="Calibri" panose="020F0502020204030204"/>
              <a:ea typeface="+mn-ea"/>
              <a:cs typeface="+mn-cs"/>
            </a:rPr>
            <a:t>seuls les principes sont présentés</a:t>
          </a:r>
          <a:endParaRPr lang="en-US" sz="1100" b="1" u="sng" kern="1200" dirty="0">
            <a:solidFill>
              <a:srgbClr val="FF0000"/>
            </a:solidFill>
            <a:latin typeface="Calibri" panose="020F0502020204030204"/>
            <a:ea typeface="+mn-ea"/>
            <a:cs typeface="+mn-cs"/>
          </a:endParaRPr>
        </a:p>
      </dsp:txBody>
      <dsp:txXfrm>
        <a:off x="4900008" y="2871387"/>
        <a:ext cx="2353432" cy="1767394"/>
      </dsp:txXfrm>
    </dsp:sp>
    <dsp:sp modelId="{7A41CF4C-DEE7-4E46-83AD-EC6B1DA4B6AE}">
      <dsp:nvSpPr>
        <dsp:cNvPr id="0" name=""/>
        <dsp:cNvSpPr/>
      </dsp:nvSpPr>
      <dsp:spPr>
        <a:xfrm>
          <a:off x="7402638" y="1812118"/>
          <a:ext cx="1052820" cy="72"/>
        </a:xfrm>
        <a:prstGeom prst="rect">
          <a:avLst/>
        </a:prstGeom>
        <a:solidFill>
          <a:schemeClr val="accent2">
            <a:tint val="40000"/>
            <a:alpha val="90000"/>
            <a:hueOff val="-9729169"/>
            <a:satOff val="77444"/>
            <a:lumOff val="7156"/>
            <a:alphaOff val="0"/>
          </a:schemeClr>
        </a:solidFill>
        <a:ln w="25400" cap="flat" cmpd="sng" algn="ctr">
          <a:solidFill>
            <a:schemeClr val="accent2">
              <a:tint val="40000"/>
              <a:alpha val="90000"/>
              <a:hueOff val="-9729169"/>
              <a:satOff val="77444"/>
              <a:lumOff val="7156"/>
              <a:alphaOff val="0"/>
            </a:schemeClr>
          </a:solidFill>
          <a:prstDash val="solid"/>
        </a:ln>
        <a:effectLst/>
      </dsp:spPr>
      <dsp:style>
        <a:lnRef idx="2">
          <a:scrgbClr r="0" g="0" b="0"/>
        </a:lnRef>
        <a:fillRef idx="1">
          <a:scrgbClr r="0" g="0" b="0"/>
        </a:fillRef>
        <a:effectRef idx="0">
          <a:scrgbClr r="0" g="0" b="0"/>
        </a:effectRef>
        <a:fontRef idx="minor"/>
      </dsp:style>
    </dsp:sp>
    <dsp:sp modelId="{38586988-FA65-4062-A254-3D837258C6CC}">
      <dsp:nvSpPr>
        <dsp:cNvPr id="0" name=""/>
        <dsp:cNvSpPr/>
      </dsp:nvSpPr>
      <dsp:spPr>
        <a:xfrm>
          <a:off x="7976193" y="1332889"/>
          <a:ext cx="958530" cy="958530"/>
        </a:xfrm>
        <a:prstGeom prst="ellipse">
          <a:avLst/>
        </a:prstGeom>
        <a:solidFill>
          <a:schemeClr val="accent2">
            <a:hueOff val="-11392936"/>
            <a:satOff val="53661"/>
            <a:lumOff val="25882"/>
            <a:alphaOff val="0"/>
          </a:schemeClr>
        </a:solidFill>
        <a:ln w="25400" cap="flat" cmpd="sng" algn="ctr">
          <a:solidFill>
            <a:schemeClr val="accent2">
              <a:hueOff val="-11392936"/>
              <a:satOff val="53661"/>
              <a:lumOff val="2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96" tIns="37196" rIns="37196" bIns="37196" numCol="1" spcCol="1270" anchor="ctr" anchorCtr="0">
          <a:noAutofit/>
        </a:bodyPr>
        <a:lstStyle/>
        <a:p>
          <a:pPr marL="0" lvl="0" indent="0" algn="ctr" defTabSz="1866900">
            <a:lnSpc>
              <a:spcPct val="90000"/>
            </a:lnSpc>
            <a:spcBef>
              <a:spcPct val="0"/>
            </a:spcBef>
            <a:spcAft>
              <a:spcPct val="35000"/>
            </a:spcAft>
            <a:buNone/>
          </a:pPr>
          <a:r>
            <a:rPr lang="en-US" sz="4200" kern="1200">
              <a:latin typeface="Calibri" panose="020F0502020204030204"/>
              <a:ea typeface="+mn-ea"/>
              <a:cs typeface="+mn-cs"/>
            </a:rPr>
            <a:t>4</a:t>
          </a:r>
          <a:endParaRPr lang="en-US" sz="4200" kern="1200" dirty="0">
            <a:latin typeface="Calibri" panose="020F0502020204030204"/>
            <a:ea typeface="+mn-ea"/>
            <a:cs typeface="+mn-cs"/>
          </a:endParaRPr>
        </a:p>
      </dsp:txBody>
      <dsp:txXfrm>
        <a:off x="8116566" y="1473262"/>
        <a:ext cx="677784" cy="677784"/>
      </dsp:txXfrm>
    </dsp:sp>
    <dsp:sp modelId="{0536D91C-7CCD-4E5F-A22F-3AC94D97361B}">
      <dsp:nvSpPr>
        <dsp:cNvPr id="0" name=""/>
        <dsp:cNvSpPr/>
      </dsp:nvSpPr>
      <dsp:spPr>
        <a:xfrm>
          <a:off x="7345817" y="2427058"/>
          <a:ext cx="2311129" cy="2112026"/>
        </a:xfrm>
        <a:prstGeom prst="upArrowCallout">
          <a:avLst>
            <a:gd name="adj1" fmla="val 50000"/>
            <a:gd name="adj2" fmla="val 20000"/>
            <a:gd name="adj3" fmla="val 20000"/>
            <a:gd name="adj4" fmla="val 100000"/>
          </a:avLst>
        </a:prstGeom>
        <a:solidFill>
          <a:schemeClr val="accent2">
            <a:tint val="40000"/>
            <a:alpha val="90000"/>
            <a:hueOff val="-11891207"/>
            <a:satOff val="94654"/>
            <a:lumOff val="8746"/>
            <a:alphaOff val="0"/>
          </a:schemeClr>
        </a:solidFill>
        <a:ln w="25400" cap="flat" cmpd="sng" algn="ctr">
          <a:solidFill>
            <a:schemeClr val="accent2">
              <a:tint val="40000"/>
              <a:alpha val="90000"/>
              <a:hueOff val="-11891207"/>
              <a:satOff val="94654"/>
              <a:lumOff val="8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095" tIns="165100" rIns="166095" bIns="1651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100" b="1" kern="1200" noProof="0" dirty="0">
              <a:latin typeface="Calibri" panose="020F0502020204030204"/>
              <a:ea typeface="+mn-ea"/>
              <a:cs typeface="+mn-cs"/>
            </a:rPr>
            <a:t>Modalités pédagogiques </a:t>
          </a:r>
          <a:r>
            <a:rPr lang="fr-FR" sz="1100" kern="1200" noProof="0" dirty="0">
              <a:latin typeface="Calibri" panose="020F0502020204030204"/>
              <a:ea typeface="+mn-ea"/>
              <a:cs typeface="+mn-cs"/>
            </a:rPr>
            <a:t>: introduction de 2 heures minimum de manipulations de matériel par période de 7 h de formation.</a:t>
          </a:r>
        </a:p>
        <a:p>
          <a:pPr marL="0" lvl="0" defTabSz="488950">
            <a:lnSpc>
              <a:spcPct val="90000"/>
            </a:lnSpc>
            <a:spcBef>
              <a:spcPct val="0"/>
            </a:spcBef>
            <a:spcAft>
              <a:spcPct val="35000"/>
            </a:spcAft>
            <a:buNone/>
          </a:pPr>
          <a:endParaRPr lang="en-US" sz="1100" kern="1200" dirty="0">
            <a:latin typeface="Calibri" panose="020F0502020204030204"/>
            <a:ea typeface="+mn-ea"/>
            <a:cs typeface="+mn-cs"/>
          </a:endParaRPr>
        </a:p>
      </dsp:txBody>
      <dsp:txXfrm>
        <a:off x="7345817" y="2849463"/>
        <a:ext cx="2311129" cy="1689621"/>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27/02/2026</a:t>
            </a:fld>
            <a:endParaRPr lang="fr-FR" dirty="0"/>
          </a:p>
        </p:txBody>
      </p:sp>
      <p:sp>
        <p:nvSpPr>
          <p:cNvPr id="4" name="Espace réservé de l'image des diapositives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William BERNARD</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11722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Jean Yves ESTOUP</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69870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Giorgia</a:t>
            </a:r>
            <a:r>
              <a:rPr lang="fr-FR" dirty="0"/>
              <a:t> CAPDET</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77554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Jean Louis CENTENO</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186058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a:t>03/03/2026</a:t>
            </a:r>
            <a:endParaRPr lang="fr-FR" dirty="0"/>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a:t>SRA-FPICA</a:t>
            </a:r>
            <a:endParaRPr lang="fr-FR" dirty="0"/>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496" y="120000"/>
            <a:ext cx="5256898" cy="2873474"/>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03/03/2026</a:t>
            </a:r>
            <a:endParaRPr lang="fr-FR" cap="all" dirty="0"/>
          </a:p>
        </p:txBody>
      </p:sp>
      <p:sp>
        <p:nvSpPr>
          <p:cNvPr id="3" name="Espace réservé du pied de page 2"/>
          <p:cNvSpPr>
            <a:spLocks noGrp="1"/>
          </p:cNvSpPr>
          <p:nvPr>
            <p:ph type="ftr" sz="quarter" idx="11"/>
          </p:nvPr>
        </p:nvSpPr>
        <p:spPr bwMode="gray"/>
        <p:txBody>
          <a:bodyPr/>
          <a:lstStyle/>
          <a:p>
            <a:r>
              <a:rPr lang="fr-FR"/>
              <a:t>SRA-FPICA</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480" y="245807"/>
            <a:ext cx="2592288" cy="141697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bwMode="gray"/>
        <p:txBody>
          <a:bodyPr/>
          <a:lstStyle/>
          <a:p>
            <a:r>
              <a:rPr lang="fr-FR"/>
              <a:t>SRA-FPICA</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9906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89999" y="984000"/>
            <a:ext cx="9126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bwMode="gray"/>
        <p:txBody>
          <a:bodyPr/>
          <a:lstStyle/>
          <a:p>
            <a:r>
              <a:rPr lang="fr-FR"/>
              <a:t>SRA-FPICA</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bwMode="gray"/>
        <p:txBody>
          <a:bodyPr/>
          <a:lstStyle/>
          <a:p>
            <a:r>
              <a:rPr lang="fr-FR"/>
              <a:t>SRA-FPICA</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89999" y="1200000"/>
            <a:ext cx="9126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03/03/2026</a:t>
            </a:r>
            <a:endParaRPr lang="fr-FR" cap="all" dirty="0"/>
          </a:p>
        </p:txBody>
      </p:sp>
      <p:sp>
        <p:nvSpPr>
          <p:cNvPr id="6" name="Espace réservé du pied de page 5"/>
          <p:cNvSpPr>
            <a:spLocks noGrp="1"/>
          </p:cNvSpPr>
          <p:nvPr>
            <p:ph type="ftr" sz="quarter" idx="11"/>
          </p:nvPr>
        </p:nvSpPr>
        <p:spPr bwMode="gray"/>
        <p:txBody>
          <a:bodyPr/>
          <a:lstStyle/>
          <a:p>
            <a:r>
              <a:rPr lang="fr-FR"/>
              <a:t>SRA-FPICA</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89998" y="2448000"/>
            <a:ext cx="9126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03/03/2026</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SRA-FPICA</a:t>
            </a:r>
            <a:endParaRPr lang="fr-FR" dirty="0"/>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4488" y="116632"/>
            <a:ext cx="864095" cy="472323"/>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90000" y="2564904"/>
            <a:ext cx="9126000" cy="3332757"/>
          </a:xfrm>
        </p:spPr>
        <p:txBody>
          <a:bodyPr/>
          <a:lstStyle/>
          <a:p>
            <a:r>
              <a:rPr lang="fr-FR" cap="none" dirty="0"/>
              <a:t>Webinaire pour la mise en œuvre de la formation en hygiène alimentaire à destination de la restauration commerciale</a:t>
            </a:r>
          </a:p>
          <a:p>
            <a:pPr lvl="1"/>
            <a:endParaRPr lang="fr-FR" dirty="0"/>
          </a:p>
          <a:p>
            <a:pPr lvl="1"/>
            <a:r>
              <a:rPr lang="fr-FR" dirty="0"/>
              <a:t>Greta Poitou Charentes, Greta du Limousin, Greta CFA Aquitaine</a:t>
            </a:r>
          </a:p>
        </p:txBody>
      </p:sp>
      <p:sp>
        <p:nvSpPr>
          <p:cNvPr id="7" name="Espace réservé de la date 6"/>
          <p:cNvSpPr>
            <a:spLocks noGrp="1"/>
          </p:cNvSpPr>
          <p:nvPr>
            <p:ph type="dt" sz="half" idx="10"/>
          </p:nvPr>
        </p:nvSpPr>
        <p:spPr/>
        <p:txBody>
          <a:bodyPr/>
          <a:lstStyle/>
          <a:p>
            <a:pPr algn="r"/>
            <a:r>
              <a:rPr lang="fr-FR" cap="all"/>
              <a:t>03/03/2026</a:t>
            </a:r>
            <a:endParaRPr lang="fr-FR" cap="all" dirty="0"/>
          </a:p>
        </p:txBody>
      </p:sp>
      <p:sp>
        <p:nvSpPr>
          <p:cNvPr id="8" name="Espace réservé du pied de page 7"/>
          <p:cNvSpPr>
            <a:spLocks noGrp="1"/>
          </p:cNvSpPr>
          <p:nvPr>
            <p:ph type="ftr" sz="quarter" idx="11"/>
          </p:nvPr>
        </p:nvSpPr>
        <p:spPr/>
        <p:txBody>
          <a:bodyPr/>
          <a:lstStyle/>
          <a:p>
            <a:r>
              <a:rPr lang="fr-FR" dirty="0"/>
              <a:t>SRA-FPICA</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p:txBody>
          <a:bodyPr/>
          <a:lstStyle/>
          <a:p>
            <a:r>
              <a:rPr lang="fr-FR"/>
              <a:t>SRA-FPICA</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8" name="Image 7"/>
          <p:cNvPicPr>
            <a:picLocks noChangeAspect="1"/>
          </p:cNvPicPr>
          <p:nvPr/>
        </p:nvPicPr>
        <p:blipFill>
          <a:blip r:embed="rId2"/>
          <a:stretch>
            <a:fillRect/>
          </a:stretch>
        </p:blipFill>
        <p:spPr>
          <a:xfrm>
            <a:off x="610128" y="404664"/>
            <a:ext cx="8519336" cy="5954588"/>
          </a:xfrm>
          <a:prstGeom prst="rect">
            <a:avLst/>
          </a:prstGeom>
        </p:spPr>
      </p:pic>
    </p:spTree>
    <p:extLst>
      <p:ext uri="{BB962C8B-B14F-4D97-AF65-F5344CB8AC3E}">
        <p14:creationId xmlns:p14="http://schemas.microsoft.com/office/powerpoint/2010/main" val="288436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p:txBody>
          <a:bodyPr/>
          <a:lstStyle/>
          <a:p>
            <a:r>
              <a:rPr lang="fr-FR"/>
              <a:t>SRA-FPICA</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8" name="Image 7"/>
          <p:cNvPicPr>
            <a:picLocks noChangeAspect="1"/>
          </p:cNvPicPr>
          <p:nvPr/>
        </p:nvPicPr>
        <p:blipFill>
          <a:blip r:embed="rId2"/>
          <a:stretch>
            <a:fillRect/>
          </a:stretch>
        </p:blipFill>
        <p:spPr>
          <a:xfrm>
            <a:off x="488504" y="620688"/>
            <a:ext cx="8910939" cy="5688632"/>
          </a:xfrm>
          <a:prstGeom prst="rect">
            <a:avLst/>
          </a:prstGeom>
        </p:spPr>
      </p:pic>
    </p:spTree>
    <p:extLst>
      <p:ext uri="{BB962C8B-B14F-4D97-AF65-F5344CB8AC3E}">
        <p14:creationId xmlns:p14="http://schemas.microsoft.com/office/powerpoint/2010/main" val="17574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84648" y="311246"/>
            <a:ext cx="8811473" cy="480000"/>
          </a:xfrm>
        </p:spPr>
        <p:txBody>
          <a:bodyPr anchor="t" anchorCtr="0"/>
          <a:lstStyle/>
          <a:p>
            <a:pPr marL="0" indent="0">
              <a:lnSpc>
                <a:spcPct val="107000"/>
              </a:lnSpc>
              <a:spcAft>
                <a:spcPts val="800"/>
              </a:spcAft>
              <a:buNone/>
            </a:pPr>
            <a:r>
              <a:rPr lang="fr-FR" sz="1800" dirty="0"/>
              <a:t>Les particularités du marché AKTO – LOT 16 NOUVELLE AQUITAINE</a:t>
            </a:r>
            <a:br>
              <a:rPr lang="fr-FR" sz="1800" dirty="0"/>
            </a:br>
            <a:br>
              <a:rPr lang="fr-FR" sz="3600" dirty="0"/>
            </a:br>
            <a:br>
              <a:rPr lang="fr-FR" sz="3600" dirty="0"/>
            </a:b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t> </a:t>
            </a:r>
          </a:p>
        </p:txBody>
      </p:sp>
      <p:sp>
        <p:nvSpPr>
          <p:cNvPr id="4" name="Espace réservé de la date 3"/>
          <p:cNvSpPr>
            <a:spLocks noGrp="1"/>
          </p:cNvSpPr>
          <p:nvPr>
            <p:ph type="dt" sz="half" idx="10"/>
          </p:nvPr>
        </p:nvSpPr>
        <p:spPr/>
        <p:txBody>
          <a:bodyPr/>
          <a:lstStyle/>
          <a:p>
            <a:pPr algn="r"/>
            <a:r>
              <a:rPr lang="fr-FR" cap="all"/>
              <a:t>03/03/2026</a:t>
            </a:r>
            <a:endParaRPr lang="fr-FR" cap="all" dirty="0"/>
          </a:p>
        </p:txBody>
      </p:sp>
      <p:sp>
        <p:nvSpPr>
          <p:cNvPr id="5" name="Espace réservé du pied de page 4"/>
          <p:cNvSpPr>
            <a:spLocks noGrp="1"/>
          </p:cNvSpPr>
          <p:nvPr>
            <p:ph type="ftr" sz="quarter" idx="11"/>
          </p:nvPr>
        </p:nvSpPr>
        <p:spPr/>
        <p:txBody>
          <a:bodyPr/>
          <a:lstStyle/>
          <a:p>
            <a:r>
              <a:rPr lang="fr-FR"/>
              <a:t>SRA-FPICA</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9" name="ZoneTexte 8">
            <a:extLst>
              <a:ext uri="{FF2B5EF4-FFF2-40B4-BE49-F238E27FC236}">
                <a16:creationId xmlns:a16="http://schemas.microsoft.com/office/drawing/2014/main" id="{8FB85BAB-4465-44AB-A26D-F1FC4002B146}"/>
              </a:ext>
            </a:extLst>
          </p:cNvPr>
          <p:cNvSpPr txBox="1"/>
          <p:nvPr/>
        </p:nvSpPr>
        <p:spPr>
          <a:xfrm>
            <a:off x="244041" y="956467"/>
            <a:ext cx="9649071" cy="5324535"/>
          </a:xfrm>
          <a:prstGeom prst="rect">
            <a:avLst/>
          </a:prstGeom>
          <a:noFill/>
        </p:spPr>
        <p:txBody>
          <a:bodyPr wrap="square">
            <a:spAutoFit/>
          </a:bodyPr>
          <a:lstStyle/>
          <a:p>
            <a:r>
              <a:rPr lang="fr-FR" sz="1200" b="1" dirty="0">
                <a:effectLst/>
                <a:ea typeface="Calibri" panose="020F0502020204030204" pitchFamily="34" charset="0"/>
                <a:cs typeface="Times New Roman" panose="02020603050405020304" pitchFamily="18" charset="0"/>
              </a:rPr>
              <a:t>Pour qui :</a:t>
            </a:r>
          </a:p>
          <a:p>
            <a:r>
              <a:rPr lang="fr-FR" sz="1200" dirty="0">
                <a:ea typeface="Calibri" panose="020F0502020204030204" pitchFamily="34" charset="0"/>
                <a:cs typeface="Times New Roman" panose="02020603050405020304" pitchFamily="18" charset="0"/>
              </a:rPr>
              <a:t>Les entreprises des branches </a:t>
            </a:r>
            <a:r>
              <a:rPr lang="fr-FR" sz="1200" b="1" dirty="0">
                <a:effectLst/>
                <a:ea typeface="Calibri" panose="020F0502020204030204" pitchFamily="34" charset="0"/>
                <a:cs typeface="Times New Roman" panose="02020603050405020304" pitchFamily="18" charset="0"/>
              </a:rPr>
              <a:t>Hôtels-Cafés-Restaurants</a:t>
            </a:r>
            <a:r>
              <a:rPr lang="fr-FR" sz="1200" dirty="0">
                <a:effectLst/>
                <a:ea typeface="Calibri" panose="020F0502020204030204" pitchFamily="34" charset="0"/>
                <a:cs typeface="Times New Roman" panose="02020603050405020304" pitchFamily="18" charset="0"/>
              </a:rPr>
              <a:t> / </a:t>
            </a:r>
            <a:r>
              <a:rPr lang="fr-FR" sz="1200" b="1" dirty="0">
                <a:effectLst/>
                <a:ea typeface="Calibri" panose="020F0502020204030204" pitchFamily="34" charset="0"/>
                <a:cs typeface="Times New Roman" panose="02020603050405020304" pitchFamily="18" charset="0"/>
              </a:rPr>
              <a:t>Restauration Rapide </a:t>
            </a:r>
            <a:r>
              <a:rPr lang="fr-FR" sz="1200" dirty="0">
                <a:effectLst/>
                <a:ea typeface="Calibri" panose="020F0502020204030204" pitchFamily="34" charset="0"/>
                <a:cs typeface="Times New Roman" panose="02020603050405020304" pitchFamily="18" charset="0"/>
              </a:rPr>
              <a:t>/ </a:t>
            </a:r>
            <a:r>
              <a:rPr lang="fr-FR" sz="1200" b="1" dirty="0">
                <a:effectLst/>
                <a:ea typeface="Calibri" panose="020F0502020204030204" pitchFamily="34" charset="0"/>
                <a:cs typeface="Times New Roman" panose="02020603050405020304" pitchFamily="18" charset="0"/>
              </a:rPr>
              <a:t>Restauration Commerciale Libre-Service</a:t>
            </a:r>
            <a:r>
              <a:rPr lang="fr-FR" sz="1200" dirty="0">
                <a:effectLst/>
                <a:ea typeface="Calibri" panose="020F0502020204030204" pitchFamily="34" charset="0"/>
                <a:cs typeface="Times New Roman" panose="02020603050405020304" pitchFamily="18" charset="0"/>
              </a:rPr>
              <a:t> adhérentes à </a:t>
            </a:r>
            <a:r>
              <a:rPr lang="fr-FR" sz="1200" b="1" dirty="0">
                <a:effectLst/>
                <a:ea typeface="Calibri" panose="020F0502020204030204" pitchFamily="34" charset="0"/>
                <a:cs typeface="Times New Roman" panose="02020603050405020304" pitchFamily="18" charset="0"/>
              </a:rPr>
              <a:t>AKTO</a:t>
            </a:r>
          </a:p>
          <a:p>
            <a:endParaRPr lang="fr-FR" sz="800" dirty="0">
              <a:ea typeface="Calibri" panose="020F0502020204030204" pitchFamily="34" charset="0"/>
              <a:cs typeface="Times New Roman" panose="02020603050405020304" pitchFamily="18" charset="0"/>
            </a:endParaRPr>
          </a:p>
          <a:p>
            <a:r>
              <a:rPr lang="fr-FR" sz="1200" b="1" dirty="0">
                <a:ea typeface="Calibri" panose="020F0502020204030204" pitchFamily="34" charset="0"/>
                <a:cs typeface="Times New Roman" panose="02020603050405020304" pitchFamily="18" charset="0"/>
              </a:rPr>
              <a:t>Durée du marché :</a:t>
            </a:r>
          </a:p>
          <a:p>
            <a:r>
              <a:rPr lang="fr-FR" sz="1200" dirty="0">
                <a:ea typeface="Calibri" panose="020F0502020204030204" pitchFamily="34" charset="0"/>
                <a:cs typeface="Times New Roman" panose="02020603050405020304" pitchFamily="18" charset="0"/>
              </a:rPr>
              <a:t>du 01/01/2026 au 31/12/2029</a:t>
            </a:r>
          </a:p>
          <a:p>
            <a:endParaRPr lang="fr-FR" sz="800" dirty="0">
              <a:ea typeface="Calibri" panose="020F0502020204030204" pitchFamily="34" charset="0"/>
              <a:cs typeface="Times New Roman" panose="02020603050405020304" pitchFamily="18" charset="0"/>
            </a:endParaRPr>
          </a:p>
          <a:p>
            <a:r>
              <a:rPr lang="fr-FR" sz="1200" b="1" dirty="0">
                <a:ea typeface="Calibri" panose="020F0502020204030204" pitchFamily="34" charset="0"/>
                <a:cs typeface="Times New Roman" panose="02020603050405020304" pitchFamily="18" charset="0"/>
              </a:rPr>
              <a:t>Typologie :</a:t>
            </a:r>
          </a:p>
          <a:p>
            <a:r>
              <a:rPr lang="fr-FR" sz="1200" dirty="0">
                <a:ea typeface="Calibri" panose="020F0502020204030204" pitchFamily="34" charset="0"/>
                <a:cs typeface="Times New Roman" panose="02020603050405020304" pitchFamily="18" charset="0"/>
              </a:rPr>
              <a:t>multi-attributaires avec référencement </a:t>
            </a:r>
            <a:r>
              <a:rPr lang="fr-FR" sz="1200" dirty="0"/>
              <a:t>sur une plateforme dédiée, Espace formation, mise en place par AKTO =&gt; achat de places </a:t>
            </a:r>
          </a:p>
          <a:p>
            <a:endParaRPr lang="fr-FR" sz="1200" dirty="0"/>
          </a:p>
          <a:p>
            <a:r>
              <a:rPr lang="fr-FR" sz="1200" b="1" dirty="0"/>
              <a:t>Mandataire :</a:t>
            </a:r>
          </a:p>
          <a:p>
            <a:r>
              <a:rPr lang="fr-FR" sz="1200" b="1" dirty="0"/>
              <a:t>GIP FCIP de Bordeaux </a:t>
            </a:r>
            <a:r>
              <a:rPr lang="fr-FR" sz="1200" dirty="0"/>
              <a:t>=&gt; une procédure sur la gestion du marché sera communiquée début mars par le mandataire pour organiser la programmation, la communication aux adhérents, la gestion des places et des inscriptions, la facturation</a:t>
            </a:r>
          </a:p>
          <a:p>
            <a:endParaRPr lang="fr-FR" sz="800" dirty="0"/>
          </a:p>
          <a:p>
            <a:r>
              <a:rPr lang="fr-FR" sz="1200" b="1" dirty="0"/>
              <a:t>Modalités :</a:t>
            </a:r>
          </a:p>
          <a:p>
            <a:r>
              <a:rPr lang="fr-FR" sz="1200" dirty="0"/>
              <a:t>en INTER  : de 4 (minima) à 12 stagiaires (maxima) ou en INTRA : de 3 (minima) à 12 (maxima) stagiaires</a:t>
            </a:r>
          </a:p>
          <a:p>
            <a:r>
              <a:rPr lang="fr-FR" sz="1200" dirty="0"/>
              <a:t>Dans les deux cas la formation est dispensée en centre de formation. Organisation possible en journées ou demi-journées, en continu ou en discontinu.</a:t>
            </a:r>
          </a:p>
          <a:p>
            <a:r>
              <a:rPr lang="fr-FR" sz="1200" dirty="0">
                <a:solidFill>
                  <a:schemeClr val="bg2"/>
                </a:solidFill>
              </a:rPr>
              <a:t>14 heures en présentiel dont 4 heures de mises en situations pratiques.</a:t>
            </a:r>
          </a:p>
          <a:p>
            <a:endParaRPr lang="fr-FR" sz="800" dirty="0"/>
          </a:p>
          <a:p>
            <a:r>
              <a:rPr lang="fr-FR" sz="1200" b="1" dirty="0"/>
              <a:t>Calendrier :</a:t>
            </a:r>
          </a:p>
          <a:p>
            <a:r>
              <a:rPr lang="fr-FR" sz="1200" dirty="0"/>
              <a:t>Un minimum de 2 sessions inter-entreprises par lot et par semestre, et un maximum de sessions par semestre en cohérence avec les demandes.</a:t>
            </a:r>
          </a:p>
          <a:p>
            <a:r>
              <a:rPr lang="fr-FR" sz="1200" dirty="0"/>
              <a:t>Nous avons proposé un calendrier PREVISIONNEL lors du dépôt de la réponse sur les trois académies =&gt; il faudra le réactualiser  / pilotage animateurs de filière</a:t>
            </a:r>
          </a:p>
          <a:p>
            <a:endParaRPr lang="fr-FR" sz="800" dirty="0"/>
          </a:p>
          <a:p>
            <a:r>
              <a:rPr lang="fr-FR" sz="1200" b="1" dirty="0"/>
              <a:t>Prix: </a:t>
            </a:r>
          </a:p>
          <a:p>
            <a:r>
              <a:rPr lang="fr-FR" sz="1200" dirty="0"/>
              <a:t>INTER =&gt; 1120€ / session / stagiaire	INTRA =&gt; 2000€ / session / stagiaire</a:t>
            </a:r>
          </a:p>
          <a:p>
            <a:endParaRPr lang="fr-FR" sz="1200" dirty="0"/>
          </a:p>
        </p:txBody>
      </p:sp>
    </p:spTree>
    <p:extLst>
      <p:ext uri="{BB962C8B-B14F-4D97-AF65-F5344CB8AC3E}">
        <p14:creationId xmlns:p14="http://schemas.microsoft.com/office/powerpoint/2010/main" val="238239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C7EEA94-12BF-433F-91F0-DFF8197808A3}"/>
              </a:ext>
            </a:extLst>
          </p:cNvPr>
          <p:cNvSpPr>
            <a:spLocks noGrp="1"/>
          </p:cNvSpPr>
          <p:nvPr>
            <p:ph type="dt" sz="half" idx="10"/>
          </p:nvPr>
        </p:nvSpPr>
        <p:spPr/>
        <p:txBody>
          <a:bodyPr/>
          <a:lstStyle/>
          <a:p>
            <a:pPr algn="r"/>
            <a:r>
              <a:rPr lang="fr-FR" cap="all"/>
              <a:t>03/03/2026</a:t>
            </a:r>
            <a:endParaRPr lang="fr-FR" cap="all" dirty="0"/>
          </a:p>
        </p:txBody>
      </p:sp>
      <p:sp>
        <p:nvSpPr>
          <p:cNvPr id="4" name="Espace réservé du pied de page 3">
            <a:extLst>
              <a:ext uri="{FF2B5EF4-FFF2-40B4-BE49-F238E27FC236}">
                <a16:creationId xmlns:a16="http://schemas.microsoft.com/office/drawing/2014/main" id="{A0199640-A46C-49EA-82E8-F5ED59000BE4}"/>
              </a:ext>
            </a:extLst>
          </p:cNvPr>
          <p:cNvSpPr>
            <a:spLocks noGrp="1"/>
          </p:cNvSpPr>
          <p:nvPr>
            <p:ph type="ftr" sz="quarter" idx="11"/>
          </p:nvPr>
        </p:nvSpPr>
        <p:spPr/>
        <p:txBody>
          <a:bodyPr/>
          <a:lstStyle/>
          <a:p>
            <a:r>
              <a:rPr lang="fr-FR"/>
              <a:t>SRA-FPICA</a:t>
            </a:r>
            <a:endParaRPr lang="fr-FR" dirty="0"/>
          </a:p>
        </p:txBody>
      </p:sp>
      <p:sp>
        <p:nvSpPr>
          <p:cNvPr id="5" name="Espace réservé du numéro de diapositive 4">
            <a:extLst>
              <a:ext uri="{FF2B5EF4-FFF2-40B4-BE49-F238E27FC236}">
                <a16:creationId xmlns:a16="http://schemas.microsoft.com/office/drawing/2014/main" id="{E7D5F19B-D5D1-451F-A915-EB6520D2A02B}"/>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u contenu 5">
            <a:extLst>
              <a:ext uri="{FF2B5EF4-FFF2-40B4-BE49-F238E27FC236}">
                <a16:creationId xmlns:a16="http://schemas.microsoft.com/office/drawing/2014/main" id="{65C29C11-0C38-406F-B563-D69B653B92CB}"/>
              </a:ext>
            </a:extLst>
          </p:cNvPr>
          <p:cNvSpPr>
            <a:spLocks noGrp="1"/>
          </p:cNvSpPr>
          <p:nvPr>
            <p:ph sz="quarter" idx="14"/>
          </p:nvPr>
        </p:nvSpPr>
        <p:spPr>
          <a:xfrm>
            <a:off x="390000" y="1124744"/>
            <a:ext cx="9243520" cy="4452304"/>
          </a:xfrm>
        </p:spPr>
        <p:txBody>
          <a:bodyPr/>
          <a:lstStyle/>
          <a:p>
            <a:pPr algn="ctr"/>
            <a:r>
              <a:rPr lang="fr-FR" sz="1600" b="1" dirty="0"/>
              <a:t>OBLIGATIONS EN COHERENCE AVEC LE CAHIER DES CHARGES</a:t>
            </a:r>
          </a:p>
          <a:p>
            <a:pPr algn="ctr"/>
            <a:r>
              <a:rPr lang="fr-FR" sz="1600" b="1" dirty="0"/>
              <a:t>ET NOTRE CADRE DE REPONSE TECHNIQUE</a:t>
            </a:r>
          </a:p>
          <a:p>
            <a:pPr algn="ctr"/>
            <a:endParaRPr lang="fr-FR" sz="1200" b="1" dirty="0"/>
          </a:p>
          <a:p>
            <a:pPr algn="just">
              <a:spcAft>
                <a:spcPts val="0"/>
              </a:spcAft>
            </a:pPr>
            <a:r>
              <a:rPr lang="fr-FR" sz="1200" dirty="0"/>
              <a:t>A chaque stagiaire sera remis </a:t>
            </a:r>
            <a:r>
              <a:rPr lang="fr-FR" sz="1200" b="1" dirty="0"/>
              <a:t>un livret de formation </a:t>
            </a:r>
            <a:r>
              <a:rPr lang="fr-FR" sz="1200" dirty="0"/>
              <a:t>spécifique à l’</a:t>
            </a:r>
            <a:r>
              <a:rPr lang="fr-FR" sz="1200" b="1" dirty="0"/>
              <a:t>HARC</a:t>
            </a:r>
            <a:r>
              <a:rPr lang="fr-FR" sz="1200" dirty="0"/>
              <a:t> et identique à celui validé par la DRAAF lors du dépôt de la demande d’agrément.</a:t>
            </a:r>
          </a:p>
          <a:p>
            <a:pPr algn="just">
              <a:spcAft>
                <a:spcPts val="0"/>
              </a:spcAft>
            </a:pPr>
            <a:endParaRPr lang="fr-FR" sz="1200" dirty="0"/>
          </a:p>
          <a:p>
            <a:pPr algn="just">
              <a:spcAft>
                <a:spcPts val="0"/>
              </a:spcAft>
            </a:pPr>
            <a:r>
              <a:rPr lang="fr-FR" sz="1200" dirty="0"/>
              <a:t>Toutes les pièces pédagogiques et administratives (programme de formation, outils pédagogiques, feuilles d’émargement, attestations de fin de formation, enquêtes de satisfaction, …) doivent être éditées en reprenant les mentions obligatoires et notamment la référence de l'arrêté préfectoral et référence de l'arrêté du 12 février 2024 ainsi que indiquer l’intitulé de l’action de formation :</a:t>
            </a:r>
          </a:p>
          <a:p>
            <a:pPr algn="just">
              <a:spcAft>
                <a:spcPts val="0"/>
              </a:spcAft>
            </a:pPr>
            <a:endParaRPr lang="fr-FR" sz="1200" dirty="0"/>
          </a:p>
          <a:p>
            <a:pPr algn="just">
              <a:spcAft>
                <a:spcPts val="0"/>
              </a:spcAft>
            </a:pPr>
            <a:r>
              <a:rPr lang="fr-FR" sz="1200" dirty="0"/>
              <a:t> « </a:t>
            </a:r>
            <a:r>
              <a:rPr lang="fr-FR" sz="1200" b="1" i="1" dirty="0"/>
              <a:t>Formation spécifique en matière d'hygiène alimentaire adaptée à l'activité des établissements de restauration commerciale </a:t>
            </a:r>
            <a:r>
              <a:rPr lang="fr-FR" sz="1200" dirty="0"/>
              <a:t>».</a:t>
            </a:r>
          </a:p>
          <a:p>
            <a:pPr algn="just">
              <a:spcAft>
                <a:spcPts val="0"/>
              </a:spcAft>
            </a:pPr>
            <a:endParaRPr lang="fr-FR" sz="1200" dirty="0"/>
          </a:p>
          <a:p>
            <a:pPr algn="just">
              <a:spcAft>
                <a:spcPts val="0"/>
              </a:spcAft>
            </a:pPr>
            <a:r>
              <a:rPr lang="fr-FR" sz="1200" b="1" u="sng" dirty="0">
                <a:solidFill>
                  <a:srgbClr val="FF0000"/>
                </a:solidFill>
              </a:rPr>
              <a:t>Cet intitulé ne peut pas être modifié</a:t>
            </a:r>
          </a:p>
          <a:p>
            <a:pPr algn="just">
              <a:spcAft>
                <a:spcPts val="0"/>
              </a:spcAft>
            </a:pPr>
            <a:endParaRPr lang="fr-FR" sz="1200" b="1" u="sng" dirty="0"/>
          </a:p>
          <a:p>
            <a:pPr algn="just">
              <a:spcAft>
                <a:spcPts val="0"/>
              </a:spcAft>
            </a:pPr>
            <a:r>
              <a:rPr lang="fr-FR" sz="1200" dirty="0"/>
              <a:t>La </a:t>
            </a:r>
            <a:r>
              <a:rPr lang="fr-FR" sz="1200" b="1" dirty="0"/>
              <a:t>DRAAF</a:t>
            </a:r>
            <a:r>
              <a:rPr lang="fr-FR" sz="1200" dirty="0"/>
              <a:t> pourrait nous fournir un document officiel attestant la validation du module =&gt; à suivre</a:t>
            </a:r>
          </a:p>
          <a:p>
            <a:pPr algn="just">
              <a:spcAft>
                <a:spcPts val="0"/>
              </a:spcAft>
            </a:pPr>
            <a:r>
              <a:rPr lang="fr-FR" sz="1400" b="1" u="sng" dirty="0"/>
              <a:t> </a:t>
            </a:r>
          </a:p>
          <a:p>
            <a:endParaRPr lang="fr-FR" sz="1400" b="1" u="sng" dirty="0"/>
          </a:p>
        </p:txBody>
      </p:sp>
    </p:spTree>
    <p:extLst>
      <p:ext uri="{BB962C8B-B14F-4D97-AF65-F5344CB8AC3E}">
        <p14:creationId xmlns:p14="http://schemas.microsoft.com/office/powerpoint/2010/main" val="152093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649C2-1CFC-4270-AAD4-F171499DF9EF}"/>
              </a:ext>
            </a:extLst>
          </p:cNvPr>
          <p:cNvSpPr>
            <a:spLocks noGrp="1"/>
          </p:cNvSpPr>
          <p:nvPr>
            <p:ph type="title"/>
          </p:nvPr>
        </p:nvSpPr>
        <p:spPr/>
        <p:txBody>
          <a:bodyPr/>
          <a:lstStyle/>
          <a:p>
            <a:r>
              <a:rPr lang="fr-FR" dirty="0"/>
              <a:t>Mobiliser les ressources digitales de formation en hygiène alimentaire disponibles sur e-</a:t>
            </a:r>
            <a:r>
              <a:rPr lang="fr-FR" dirty="0" err="1"/>
              <a:t>moodle</a:t>
            </a:r>
            <a:endParaRPr lang="fr-FR" dirty="0"/>
          </a:p>
        </p:txBody>
      </p:sp>
      <p:sp>
        <p:nvSpPr>
          <p:cNvPr id="3" name="Espace réservé de la date 2">
            <a:extLst>
              <a:ext uri="{FF2B5EF4-FFF2-40B4-BE49-F238E27FC236}">
                <a16:creationId xmlns:a16="http://schemas.microsoft.com/office/drawing/2014/main" id="{01E9A3C0-2697-4320-B258-3139D2C5AC6E}"/>
              </a:ext>
            </a:extLst>
          </p:cNvPr>
          <p:cNvSpPr>
            <a:spLocks noGrp="1"/>
          </p:cNvSpPr>
          <p:nvPr>
            <p:ph type="dt" sz="half" idx="10"/>
          </p:nvPr>
        </p:nvSpPr>
        <p:spPr/>
        <p:txBody>
          <a:bodyPr/>
          <a:lstStyle/>
          <a:p>
            <a:pPr algn="r"/>
            <a:r>
              <a:rPr lang="fr-FR" cap="all"/>
              <a:t>03/03/2026</a:t>
            </a:r>
            <a:endParaRPr lang="fr-FR" cap="all" dirty="0"/>
          </a:p>
        </p:txBody>
      </p:sp>
      <p:sp>
        <p:nvSpPr>
          <p:cNvPr id="4" name="Espace réservé du pied de page 3">
            <a:extLst>
              <a:ext uri="{FF2B5EF4-FFF2-40B4-BE49-F238E27FC236}">
                <a16:creationId xmlns:a16="http://schemas.microsoft.com/office/drawing/2014/main" id="{2FE87D71-A63A-4C54-BC2B-6F5C6B486EC2}"/>
              </a:ext>
            </a:extLst>
          </p:cNvPr>
          <p:cNvSpPr>
            <a:spLocks noGrp="1"/>
          </p:cNvSpPr>
          <p:nvPr>
            <p:ph type="ftr" sz="quarter" idx="11"/>
          </p:nvPr>
        </p:nvSpPr>
        <p:spPr/>
        <p:txBody>
          <a:bodyPr/>
          <a:lstStyle/>
          <a:p>
            <a:r>
              <a:rPr lang="fr-FR"/>
              <a:t>SRA-FPICA</a:t>
            </a:r>
            <a:endParaRPr lang="fr-FR" dirty="0"/>
          </a:p>
        </p:txBody>
      </p:sp>
      <p:sp>
        <p:nvSpPr>
          <p:cNvPr id="5" name="Espace réservé du numéro de diapositive 4">
            <a:extLst>
              <a:ext uri="{FF2B5EF4-FFF2-40B4-BE49-F238E27FC236}">
                <a16:creationId xmlns:a16="http://schemas.microsoft.com/office/drawing/2014/main" id="{4FD72ED6-51C8-43EA-B331-BF040148F67E}"/>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6" name="Espace réservé du contenu 5">
            <a:extLst>
              <a:ext uri="{FF2B5EF4-FFF2-40B4-BE49-F238E27FC236}">
                <a16:creationId xmlns:a16="http://schemas.microsoft.com/office/drawing/2014/main" id="{2D037F53-3DF8-46A8-8E7B-40F863EE1B6C}"/>
              </a:ext>
            </a:extLst>
          </p:cNvPr>
          <p:cNvSpPr>
            <a:spLocks noGrp="1"/>
          </p:cNvSpPr>
          <p:nvPr>
            <p:ph sz="quarter" idx="14"/>
          </p:nvPr>
        </p:nvSpPr>
        <p:spPr>
          <a:xfrm>
            <a:off x="389998" y="2448000"/>
            <a:ext cx="9126000" cy="764976"/>
          </a:xfrm>
        </p:spPr>
        <p:txBody>
          <a:bodyPr/>
          <a:lstStyle/>
          <a:p>
            <a:r>
              <a:rPr lang="fr-FR" dirty="0"/>
              <a:t>La présentation des ressources pédagogiques HARC visent à enrichir la pédagogie par l’accès à des ressources numériques dédiées et conforme à l’arrêté du 12 février 2024.</a:t>
            </a:r>
          </a:p>
          <a:p>
            <a:r>
              <a:rPr lang="fr-FR" dirty="0"/>
              <a:t>Le formateur utilise des ressources initialement conçues pour le distanciel (vidéos, plan de cuisine, logigramme marche en avant, grille de contrôle officiel, quiz, synthèse…) comme supports d'animation. Cela permet de dynamiser les sessions tout en garantissant une interaction constante et directe entre le formateur et les stagiaires.</a:t>
            </a:r>
          </a:p>
          <a:p>
            <a:endParaRPr lang="fr-FR" dirty="0"/>
          </a:p>
        </p:txBody>
      </p:sp>
      <p:sp>
        <p:nvSpPr>
          <p:cNvPr id="7" name="Espace réservé du texte 6">
            <a:extLst>
              <a:ext uri="{FF2B5EF4-FFF2-40B4-BE49-F238E27FC236}">
                <a16:creationId xmlns:a16="http://schemas.microsoft.com/office/drawing/2014/main" id="{3821B044-5DF8-45D7-BA81-77BDF0EE6AC5}"/>
              </a:ext>
            </a:extLst>
          </p:cNvPr>
          <p:cNvSpPr>
            <a:spLocks noGrp="1"/>
          </p:cNvSpPr>
          <p:nvPr>
            <p:ph type="body" sz="quarter" idx="13"/>
          </p:nvPr>
        </p:nvSpPr>
        <p:spPr/>
        <p:txBody>
          <a:bodyPr/>
          <a:lstStyle/>
          <a:p>
            <a:pPr>
              <a:buFont typeface="+mj-lt"/>
              <a:buAutoNum type="arabicPeriod" startAt="4"/>
            </a:pPr>
            <a:r>
              <a:rPr lang="fr-FR" sz="800" dirty="0"/>
              <a:t>Présentation par le pôle RD2I du module HARC</a:t>
            </a:r>
            <a:endParaRPr lang="fr-FR" dirty="0"/>
          </a:p>
        </p:txBody>
      </p:sp>
      <p:pic>
        <p:nvPicPr>
          <p:cNvPr id="9" name="Image 8">
            <a:extLst>
              <a:ext uri="{FF2B5EF4-FFF2-40B4-BE49-F238E27FC236}">
                <a16:creationId xmlns:a16="http://schemas.microsoft.com/office/drawing/2014/main" id="{19E69AA0-D9EC-4673-977E-FC0CD1035365}"/>
              </a:ext>
            </a:extLst>
          </p:cNvPr>
          <p:cNvPicPr>
            <a:picLocks noChangeAspect="1"/>
          </p:cNvPicPr>
          <p:nvPr/>
        </p:nvPicPr>
        <p:blipFill>
          <a:blip r:embed="rId3"/>
          <a:stretch>
            <a:fillRect/>
          </a:stretch>
        </p:blipFill>
        <p:spPr>
          <a:xfrm>
            <a:off x="1640632" y="3511608"/>
            <a:ext cx="6179976" cy="2610176"/>
          </a:xfrm>
          <a:prstGeom prst="rect">
            <a:avLst/>
          </a:prstGeom>
        </p:spPr>
      </p:pic>
    </p:spTree>
    <p:extLst>
      <p:ext uri="{BB962C8B-B14F-4D97-AF65-F5344CB8AC3E}">
        <p14:creationId xmlns:p14="http://schemas.microsoft.com/office/powerpoint/2010/main" val="418141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Préambule</a:t>
            </a:r>
          </a:p>
        </p:txBody>
      </p:sp>
      <p:sp>
        <p:nvSpPr>
          <p:cNvPr id="9" name="Espace réservé du texte 8"/>
          <p:cNvSpPr>
            <a:spLocks noGrp="1"/>
          </p:cNvSpPr>
          <p:nvPr>
            <p:ph type="body" sz="quarter" idx="14"/>
          </p:nvPr>
        </p:nvSpPr>
        <p:spPr>
          <a:xfrm>
            <a:off x="374427" y="2418914"/>
            <a:ext cx="3141565" cy="3432000"/>
          </a:xfrm>
        </p:spPr>
        <p:txBody>
          <a:bodyPr/>
          <a:lstStyle/>
          <a:p>
            <a:pPr marL="0" indent="0">
              <a:spcAft>
                <a:spcPts val="0"/>
              </a:spcAft>
              <a:buNone/>
            </a:pPr>
            <a:r>
              <a:rPr lang="fr-FR" sz="1050" dirty="0"/>
              <a:t>Par </a:t>
            </a:r>
            <a:r>
              <a:rPr lang="fr-FR" sz="1050" b="1" dirty="0"/>
              <a:t>arrêté préfectoral du 28 janvier 2026</a:t>
            </a:r>
            <a:r>
              <a:rPr lang="fr-FR" sz="1050" dirty="0"/>
              <a:t>,</a:t>
            </a:r>
          </a:p>
          <a:p>
            <a:pPr marL="0" indent="0">
              <a:spcAft>
                <a:spcPts val="0"/>
              </a:spcAft>
              <a:buNone/>
            </a:pPr>
            <a:r>
              <a:rPr lang="fr-FR" sz="1050" b="1" dirty="0"/>
              <a:t>les 3 Greta de Nouvelle Aquitaine sont autorisés </a:t>
            </a:r>
            <a:r>
              <a:rPr lang="fr-FR" sz="1050" dirty="0"/>
              <a:t>à mettre en œuvre la formation spécifique  en matière d’hygiène alimentaire adaptée à l’activité des établissements de restauration commerciale </a:t>
            </a:r>
            <a:r>
              <a:rPr lang="fr-FR" sz="1050" b="1" dirty="0"/>
              <a:t>à compter du 1</a:t>
            </a:r>
            <a:r>
              <a:rPr lang="fr-FR" sz="1050" b="1" baseline="30000" dirty="0"/>
              <a:t>er</a:t>
            </a:r>
            <a:r>
              <a:rPr lang="fr-FR" sz="1050" b="1" dirty="0"/>
              <a:t> février 2026.</a:t>
            </a:r>
          </a:p>
          <a:p>
            <a:pPr marL="0" indent="0">
              <a:spcAft>
                <a:spcPts val="0"/>
              </a:spcAft>
              <a:buNone/>
            </a:pPr>
            <a:endParaRPr lang="fr-FR" sz="1050" b="1" u="sng" dirty="0"/>
          </a:p>
          <a:p>
            <a:pPr marL="0" indent="0">
              <a:spcAft>
                <a:spcPts val="0"/>
              </a:spcAft>
              <a:buNone/>
            </a:pPr>
            <a:r>
              <a:rPr lang="fr-FR" sz="1050" dirty="0"/>
              <a:t>Cet enregistrement nous engage à respecter </a:t>
            </a:r>
            <a:r>
              <a:rPr lang="fr-FR" dirty="0"/>
              <a:t>les exigences du </a:t>
            </a:r>
            <a:r>
              <a:rPr lang="fr-FR" sz="1050" dirty="0"/>
              <a:t>cahier des charges de l’</a:t>
            </a:r>
            <a:r>
              <a:rPr lang="fr-FR" sz="1050" b="1" dirty="0"/>
              <a:t>arrêté du 12 février 2024 </a:t>
            </a:r>
            <a:r>
              <a:rPr lang="fr-FR" sz="1050" dirty="0"/>
              <a:t>et celles du </a:t>
            </a:r>
            <a:r>
              <a:rPr lang="fr-FR" sz="1050" b="1" dirty="0"/>
              <a:t>décret du 6 septembre 2025</a:t>
            </a:r>
          </a:p>
        </p:txBody>
      </p:sp>
      <p:sp>
        <p:nvSpPr>
          <p:cNvPr id="10" name="Espace réservé du texte 9"/>
          <p:cNvSpPr>
            <a:spLocks noGrp="1"/>
          </p:cNvSpPr>
          <p:nvPr>
            <p:ph type="body" sz="quarter" idx="15"/>
          </p:nvPr>
        </p:nvSpPr>
        <p:spPr>
          <a:xfrm>
            <a:off x="3588000" y="2448000"/>
            <a:ext cx="3021184" cy="3432000"/>
          </a:xfrm>
        </p:spPr>
        <p:txBody>
          <a:bodyPr/>
          <a:lstStyle/>
          <a:p>
            <a:r>
              <a:rPr lang="fr-FR" dirty="0"/>
              <a:t>D’autre part, les 3 Greta ont répondu en septembre 2025 à un appel d’offres d’</a:t>
            </a:r>
            <a:r>
              <a:rPr lang="fr-FR" b="1" dirty="0"/>
              <a:t>AKTO</a:t>
            </a:r>
            <a:r>
              <a:rPr lang="fr-FR" dirty="0"/>
              <a:t> concernant la réalisation d’</a:t>
            </a:r>
          </a:p>
          <a:p>
            <a:r>
              <a:rPr lang="fr-FR" dirty="0"/>
              <a:t>« </a:t>
            </a:r>
            <a:r>
              <a:rPr lang="fr-FR" b="1" dirty="0"/>
              <a:t>Actions collectives en Hygiène Alimentaire </a:t>
            </a:r>
            <a:r>
              <a:rPr lang="fr-FR" dirty="0"/>
              <a:t>» pour lequel nous avons été notifiés le 28 janvier 2026 avec  une mise en œuvre prévue à compter de </a:t>
            </a:r>
            <a:r>
              <a:rPr lang="fr-FR" b="1" dirty="0"/>
              <a:t>mars 2026</a:t>
            </a:r>
            <a:r>
              <a:rPr lang="fr-FR" dirty="0"/>
              <a:t>.</a:t>
            </a:r>
          </a:p>
        </p:txBody>
      </p:sp>
      <p:sp>
        <p:nvSpPr>
          <p:cNvPr id="11" name="Espace réservé du texte 10"/>
          <p:cNvSpPr>
            <a:spLocks noGrp="1"/>
          </p:cNvSpPr>
          <p:nvPr>
            <p:ph type="body" sz="quarter" idx="16"/>
          </p:nvPr>
        </p:nvSpPr>
        <p:spPr>
          <a:xfrm>
            <a:off x="6681192" y="2439794"/>
            <a:ext cx="3024336" cy="3432000"/>
          </a:xfrm>
        </p:spPr>
        <p:txBody>
          <a:bodyPr/>
          <a:lstStyle/>
          <a:p>
            <a:pPr lvl="0">
              <a:spcBef>
                <a:spcPts val="45"/>
              </a:spcBef>
            </a:pPr>
            <a:r>
              <a:rPr lang="fr-FR" dirty="0"/>
              <a:t>L’objet de ce webinaire est de vous permettre de :</a:t>
            </a:r>
          </a:p>
          <a:p>
            <a:pPr marL="171450" lvl="0" indent="-171450">
              <a:spcBef>
                <a:spcPts val="45"/>
              </a:spcBef>
              <a:buFont typeface="Arial" panose="020B0604020202020204" pitchFamily="34" charset="0"/>
              <a:buChar char="•"/>
            </a:pPr>
            <a:r>
              <a:rPr lang="fr-FR" dirty="0"/>
              <a:t>prendre en compte dans vos pratiques les évolutions réglementaires du cahier des charges de la formation spécifique en matière d'hygiène alimentaire adaptée à l'activité des établissements de restauration commerciale</a:t>
            </a:r>
          </a:p>
          <a:p>
            <a:pPr marL="171450" lvl="0" indent="-171450">
              <a:spcBef>
                <a:spcPts val="45"/>
              </a:spcBef>
              <a:buFont typeface="Arial" panose="020B0604020202020204" pitchFamily="34" charset="0"/>
              <a:buChar char="•"/>
            </a:pPr>
            <a:r>
              <a:rPr lang="fr-FR" dirty="0"/>
              <a:t>adapter les méthodes et utiliser les outils pédagogiques conformes au référentiel de la formation</a:t>
            </a:r>
          </a:p>
          <a:p>
            <a:pPr marL="171450" lvl="0" indent="-171450">
              <a:spcBef>
                <a:spcPts val="45"/>
              </a:spcBef>
              <a:buFont typeface="Arial" panose="020B0604020202020204" pitchFamily="34" charset="0"/>
              <a:buChar char="•"/>
            </a:pPr>
            <a:r>
              <a:rPr lang="fr-FR" dirty="0"/>
              <a:t>être en capacité de mobiliser les ressources digitales de formation en hygiène alimentaire disponibles sur e-</a:t>
            </a:r>
            <a:r>
              <a:rPr lang="fr-FR" dirty="0" err="1"/>
              <a:t>moodle</a:t>
            </a:r>
            <a:r>
              <a:rPr lang="fr-FR" dirty="0"/>
              <a:t>.</a:t>
            </a:r>
          </a:p>
          <a:p>
            <a:endParaRPr lang="fr-FR" dirty="0"/>
          </a:p>
        </p:txBody>
      </p:sp>
      <p:sp>
        <p:nvSpPr>
          <p:cNvPr id="2" name="Espace réservé de la date 1"/>
          <p:cNvSpPr>
            <a:spLocks noGrp="1"/>
          </p:cNvSpPr>
          <p:nvPr>
            <p:ph type="dt" sz="half" idx="10"/>
          </p:nvPr>
        </p:nvSpPr>
        <p:spPr/>
        <p:txBody>
          <a:bodyPr/>
          <a:lstStyle/>
          <a:p>
            <a:pPr algn="r"/>
            <a:r>
              <a:rPr lang="fr-FR" cap="all"/>
              <a:t>03/03/2026</a:t>
            </a:r>
            <a:endParaRPr lang="fr-FR" cap="all" dirty="0"/>
          </a:p>
        </p:txBody>
      </p:sp>
      <p:sp>
        <p:nvSpPr>
          <p:cNvPr id="3" name="Espace réservé du pied de page 2"/>
          <p:cNvSpPr>
            <a:spLocks noGrp="1"/>
          </p:cNvSpPr>
          <p:nvPr>
            <p:ph type="ftr" sz="quarter" idx="11"/>
          </p:nvPr>
        </p:nvSpPr>
        <p:spPr/>
        <p:txBody>
          <a:bodyPr/>
          <a:lstStyle/>
          <a:p>
            <a:r>
              <a:rPr lang="fr-FR"/>
              <a:t>SRA-FPICA</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a:xfrm>
            <a:off x="389999" y="2160000"/>
            <a:ext cx="9126000" cy="3894336"/>
          </a:xfrm>
        </p:spPr>
        <p:txBody>
          <a:bodyPr/>
          <a:lstStyle/>
          <a:p>
            <a:pPr algn="just"/>
            <a:r>
              <a:rPr lang="fr-FR" sz="1400" dirty="0"/>
              <a:t> Présentation des changements introduits par l’arrêté du 12 février 2024 et le décret du 6 septembre 2025 </a:t>
            </a:r>
          </a:p>
          <a:p>
            <a:pPr algn="just"/>
            <a:r>
              <a:rPr lang="fr-FR" sz="1400" dirty="0"/>
              <a:t> Les impacts sur le programme et les modalités pédagogiques de la formation en hygiène alimentaire à destination des entreprises de la restauration commerciale </a:t>
            </a:r>
          </a:p>
          <a:p>
            <a:pPr algn="just"/>
            <a:r>
              <a:rPr lang="fr-FR" sz="1400" dirty="0"/>
              <a:t> Les particularités du marché AKTO (organisation des sessions inter ou intra, support pédagogique fourni, évaluation) </a:t>
            </a:r>
          </a:p>
          <a:p>
            <a:pPr algn="just"/>
            <a:r>
              <a:rPr lang="fr-FR" sz="1400" dirty="0"/>
              <a:t> Présentation par le pôle RD2I des modalités d’accès et de mobilisation des ressources pédagogiques HARC sur la plate forme e-</a:t>
            </a:r>
            <a:r>
              <a:rPr lang="fr-FR" sz="1400" dirty="0" err="1"/>
              <a:t>moodle</a:t>
            </a:r>
            <a:r>
              <a:rPr lang="fr-FR" sz="1400" dirty="0"/>
              <a:t> (inscription, capsule vidéo, tests…)</a:t>
            </a:r>
            <a:endParaRPr lang="fr-FR" dirty="0"/>
          </a:p>
          <a:p>
            <a:endParaRPr lang="fr-FR" dirty="0"/>
          </a:p>
          <a:p>
            <a:endParaRPr lang="fr-FR" dirty="0"/>
          </a:p>
        </p:txBody>
      </p:sp>
      <p:sp>
        <p:nvSpPr>
          <p:cNvPr id="20" name="Espace réservé de la date 19"/>
          <p:cNvSpPr>
            <a:spLocks noGrp="1"/>
          </p:cNvSpPr>
          <p:nvPr>
            <p:ph type="dt" sz="half" idx="10"/>
          </p:nvPr>
        </p:nvSpPr>
        <p:spPr/>
        <p:txBody>
          <a:bodyPr/>
          <a:lstStyle/>
          <a:p>
            <a:pPr algn="r"/>
            <a:r>
              <a:rPr lang="fr-FR" cap="all"/>
              <a:t>03/03/2026</a:t>
            </a:r>
            <a:endParaRPr lang="fr-FR" cap="all" dirty="0"/>
          </a:p>
        </p:txBody>
      </p:sp>
      <p:sp>
        <p:nvSpPr>
          <p:cNvPr id="21" name="Espace réservé du pied de page 20"/>
          <p:cNvSpPr>
            <a:spLocks noGrp="1"/>
          </p:cNvSpPr>
          <p:nvPr>
            <p:ph type="ftr" sz="quarter" idx="11"/>
          </p:nvPr>
        </p:nvSpPr>
        <p:spPr/>
        <p:txBody>
          <a:bodyPr/>
          <a:lstStyle/>
          <a:p>
            <a:r>
              <a:rPr lang="fr-FR"/>
              <a:t>SRA-FPICA</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75785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3600" dirty="0"/>
              <a:t>Présentation des changements introduits par l’arrêté du 12 février 2024 et le décret du 6 septembre 2025 </a:t>
            </a:r>
          </a:p>
        </p:txBody>
      </p:sp>
      <p:sp>
        <p:nvSpPr>
          <p:cNvPr id="4" name="Espace réservé de la date 3"/>
          <p:cNvSpPr>
            <a:spLocks noGrp="1"/>
          </p:cNvSpPr>
          <p:nvPr>
            <p:ph type="dt" sz="half" idx="10"/>
          </p:nvPr>
        </p:nvSpPr>
        <p:spPr/>
        <p:txBody>
          <a:bodyPr/>
          <a:lstStyle/>
          <a:p>
            <a:pPr algn="r"/>
            <a:r>
              <a:rPr lang="fr-FR" cap="all"/>
              <a:t>03/03/2026</a:t>
            </a:r>
            <a:endParaRPr lang="fr-FR" cap="all" dirty="0"/>
          </a:p>
        </p:txBody>
      </p:sp>
      <p:sp>
        <p:nvSpPr>
          <p:cNvPr id="5" name="Espace réservé du pied de page 4"/>
          <p:cNvSpPr>
            <a:spLocks noGrp="1"/>
          </p:cNvSpPr>
          <p:nvPr>
            <p:ph type="ftr" sz="quarter" idx="11"/>
          </p:nvPr>
        </p:nvSpPr>
        <p:spPr/>
        <p:txBody>
          <a:bodyPr/>
          <a:lstStyle/>
          <a:p>
            <a:r>
              <a:rPr lang="fr-FR"/>
              <a:t>SRA-FPICA</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4479" y="934516"/>
            <a:ext cx="9126000" cy="960000"/>
          </a:xfrm>
        </p:spPr>
        <p:txBody>
          <a:bodyPr/>
          <a:lstStyle/>
          <a:p>
            <a:r>
              <a:rPr lang="fr-FR" dirty="0"/>
              <a:t>Principes et terminologie</a:t>
            </a:r>
          </a:p>
        </p:txBody>
      </p:sp>
      <p:sp>
        <p:nvSpPr>
          <p:cNvPr id="11" name="Espace réservé du texte 10"/>
          <p:cNvSpPr>
            <a:spLocks noGrp="1"/>
          </p:cNvSpPr>
          <p:nvPr>
            <p:ph type="body" sz="quarter" idx="13"/>
          </p:nvPr>
        </p:nvSpPr>
        <p:spPr/>
        <p:txBody>
          <a:bodyPr/>
          <a:lstStyle/>
          <a:p>
            <a:r>
              <a:rPr lang="fr-FR" dirty="0"/>
              <a:t>Présentation des changements réglementaires</a:t>
            </a:r>
          </a:p>
        </p:txBody>
      </p:sp>
      <p:sp>
        <p:nvSpPr>
          <p:cNvPr id="2" name="Espace réservé de la date 1"/>
          <p:cNvSpPr>
            <a:spLocks noGrp="1"/>
          </p:cNvSpPr>
          <p:nvPr>
            <p:ph type="dt" sz="half" idx="10"/>
          </p:nvPr>
        </p:nvSpPr>
        <p:spPr/>
        <p:txBody>
          <a:bodyPr/>
          <a:lstStyle/>
          <a:p>
            <a:pPr algn="r"/>
            <a:r>
              <a:rPr lang="fr-FR" cap="all"/>
              <a:t>03/03/2026</a:t>
            </a:r>
            <a:endParaRPr lang="fr-FR" cap="all" dirty="0"/>
          </a:p>
        </p:txBody>
      </p:sp>
      <p:sp>
        <p:nvSpPr>
          <p:cNvPr id="3" name="Espace réservé du pied de page 2"/>
          <p:cNvSpPr>
            <a:spLocks noGrp="1"/>
          </p:cNvSpPr>
          <p:nvPr>
            <p:ph type="ftr" sz="quarter" idx="11"/>
          </p:nvPr>
        </p:nvSpPr>
        <p:spPr/>
        <p:txBody>
          <a:bodyPr/>
          <a:lstStyle/>
          <a:p>
            <a:r>
              <a:rPr lang="fr-FR"/>
              <a:t>SRA-FPICA</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graphicFrame>
        <p:nvGraphicFramePr>
          <p:cNvPr id="14" name="Espace réservé du contenu 2">
            <a:extLst>
              <a:ext uri="{FF2B5EF4-FFF2-40B4-BE49-F238E27FC236}">
                <a16:creationId xmlns:a16="http://schemas.microsoft.com/office/drawing/2014/main" id="{EAC759A2-4787-45BF-AA36-DBAE668EC878}"/>
              </a:ext>
            </a:extLst>
          </p:cNvPr>
          <p:cNvGraphicFramePr>
            <a:graphicFrameLocks/>
          </p:cNvGraphicFramePr>
          <p:nvPr>
            <p:extLst>
              <p:ext uri="{D42A27DB-BD31-4B8C-83A1-F6EECF244321}">
                <p14:modId xmlns:p14="http://schemas.microsoft.com/office/powerpoint/2010/main" val="813527899"/>
              </p:ext>
            </p:extLst>
          </p:nvPr>
        </p:nvGraphicFramePr>
        <p:xfrm>
          <a:off x="157655" y="602104"/>
          <a:ext cx="9748345" cy="595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50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152085A-169D-4A84-95AB-DE6AD7B471F7}"/>
              </a:ext>
            </a:extLst>
          </p:cNvPr>
          <p:cNvSpPr/>
          <p:nvPr/>
        </p:nvSpPr>
        <p:spPr>
          <a:xfrm>
            <a:off x="150032" y="5093636"/>
            <a:ext cx="9315527" cy="557780"/>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9AF5FC8F-818F-4561-97F8-9B0EB855EBCF}"/>
              </a:ext>
            </a:extLst>
          </p:cNvPr>
          <p:cNvSpPr/>
          <p:nvPr/>
        </p:nvSpPr>
        <p:spPr>
          <a:xfrm>
            <a:off x="150032" y="4423950"/>
            <a:ext cx="9315527" cy="556800"/>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E80BE4F8-4A86-4A57-815C-F2FCF07135DE}"/>
              </a:ext>
            </a:extLst>
          </p:cNvPr>
          <p:cNvSpPr/>
          <p:nvPr/>
        </p:nvSpPr>
        <p:spPr>
          <a:xfrm>
            <a:off x="197564" y="5948083"/>
            <a:ext cx="9315527" cy="50080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7139A1F4-4739-435A-A494-02AC6C4DEAEF}"/>
              </a:ext>
            </a:extLst>
          </p:cNvPr>
          <p:cNvSpPr/>
          <p:nvPr/>
        </p:nvSpPr>
        <p:spPr>
          <a:xfrm>
            <a:off x="150032" y="3461239"/>
            <a:ext cx="9315527" cy="864096"/>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406FCC-92A9-4E4E-81A2-726ED5634B03}"/>
              </a:ext>
            </a:extLst>
          </p:cNvPr>
          <p:cNvSpPr>
            <a:spLocks noGrp="1"/>
          </p:cNvSpPr>
          <p:nvPr>
            <p:ph type="title"/>
          </p:nvPr>
        </p:nvSpPr>
        <p:spPr/>
        <p:txBody>
          <a:bodyPr/>
          <a:lstStyle/>
          <a:p>
            <a:r>
              <a:rPr lang="fr-FR" dirty="0"/>
              <a:t>L’autorisation à dispenser la formation</a:t>
            </a:r>
          </a:p>
        </p:txBody>
      </p:sp>
      <p:sp>
        <p:nvSpPr>
          <p:cNvPr id="3" name="Espace réservé de la date 2">
            <a:extLst>
              <a:ext uri="{FF2B5EF4-FFF2-40B4-BE49-F238E27FC236}">
                <a16:creationId xmlns:a16="http://schemas.microsoft.com/office/drawing/2014/main" id="{E6A594D3-9FF0-481D-A6E0-7EC187AEC7F5}"/>
              </a:ext>
            </a:extLst>
          </p:cNvPr>
          <p:cNvSpPr>
            <a:spLocks noGrp="1"/>
          </p:cNvSpPr>
          <p:nvPr>
            <p:ph type="dt" sz="half" idx="10"/>
          </p:nvPr>
        </p:nvSpPr>
        <p:spPr/>
        <p:txBody>
          <a:bodyPr/>
          <a:lstStyle/>
          <a:p>
            <a:pPr algn="r"/>
            <a:r>
              <a:rPr lang="fr-FR" cap="all"/>
              <a:t>03/03/2026</a:t>
            </a:r>
            <a:endParaRPr lang="fr-FR" cap="all" dirty="0"/>
          </a:p>
        </p:txBody>
      </p:sp>
      <p:sp>
        <p:nvSpPr>
          <p:cNvPr id="4" name="Espace réservé du pied de page 3">
            <a:extLst>
              <a:ext uri="{FF2B5EF4-FFF2-40B4-BE49-F238E27FC236}">
                <a16:creationId xmlns:a16="http://schemas.microsoft.com/office/drawing/2014/main" id="{1782A62B-230F-4AC5-80E4-E159FF04DD34}"/>
              </a:ext>
            </a:extLst>
          </p:cNvPr>
          <p:cNvSpPr>
            <a:spLocks noGrp="1"/>
          </p:cNvSpPr>
          <p:nvPr>
            <p:ph type="ftr" sz="quarter" idx="11"/>
          </p:nvPr>
        </p:nvSpPr>
        <p:spPr/>
        <p:txBody>
          <a:bodyPr/>
          <a:lstStyle/>
          <a:p>
            <a:r>
              <a:rPr lang="fr-FR"/>
              <a:t>SRA-FPICA</a:t>
            </a:r>
            <a:endParaRPr lang="fr-FR" dirty="0"/>
          </a:p>
        </p:txBody>
      </p:sp>
      <p:sp>
        <p:nvSpPr>
          <p:cNvPr id="5" name="Espace réservé du numéro de diapositive 4">
            <a:extLst>
              <a:ext uri="{FF2B5EF4-FFF2-40B4-BE49-F238E27FC236}">
                <a16:creationId xmlns:a16="http://schemas.microsoft.com/office/drawing/2014/main" id="{D780A69B-816E-463F-BDA1-F0759A89B134}"/>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u contenu 5">
            <a:extLst>
              <a:ext uri="{FF2B5EF4-FFF2-40B4-BE49-F238E27FC236}">
                <a16:creationId xmlns:a16="http://schemas.microsoft.com/office/drawing/2014/main" id="{421A0D3B-DCC7-4D53-8A90-AB541307EA45}"/>
              </a:ext>
            </a:extLst>
          </p:cNvPr>
          <p:cNvSpPr>
            <a:spLocks noGrp="1"/>
          </p:cNvSpPr>
          <p:nvPr>
            <p:ph sz="quarter" idx="14"/>
          </p:nvPr>
        </p:nvSpPr>
        <p:spPr>
          <a:xfrm>
            <a:off x="389998" y="2276872"/>
            <a:ext cx="9126000" cy="4101128"/>
          </a:xfrm>
        </p:spPr>
        <p:txBody>
          <a:bodyPr/>
          <a:lstStyle/>
          <a:p>
            <a:r>
              <a:rPr lang="fr-FR" sz="1050" dirty="0"/>
              <a:t>Le </a:t>
            </a:r>
            <a:r>
              <a:rPr lang="fr-FR" sz="1050" b="1" dirty="0"/>
              <a:t>décret du 6 septembre 2025 </a:t>
            </a:r>
            <a:r>
              <a:rPr lang="fr-FR" sz="1050" dirty="0"/>
              <a:t>soumet à autorisation la dispensation de la formation spécifique en matière d’hygiène alimentaire. Cette autorisation est accordée pour </a:t>
            </a:r>
            <a:r>
              <a:rPr lang="fr-FR" sz="1050" b="1" dirty="0"/>
              <a:t>1 an renouvelable </a:t>
            </a:r>
            <a:r>
              <a:rPr lang="fr-FR" sz="1050" dirty="0"/>
              <a:t>sous réserve de respecter certaines obligations. </a:t>
            </a:r>
            <a:r>
              <a:rPr lang="fr-FR" b="1" dirty="0">
                <a:solidFill>
                  <a:srgbClr val="FF0000"/>
                </a:solidFill>
              </a:rPr>
              <a:t>En cas de non respect, </a:t>
            </a:r>
            <a:r>
              <a:rPr lang="fr-FR" sz="1050" b="1" dirty="0">
                <a:solidFill>
                  <a:srgbClr val="FF0000"/>
                </a:solidFill>
              </a:rPr>
              <a:t>l’autorisation est suspendue ou abrogée</a:t>
            </a:r>
            <a:r>
              <a:rPr lang="fr-FR" sz="1050" dirty="0"/>
              <a:t>.</a:t>
            </a:r>
          </a:p>
          <a:p>
            <a:endParaRPr lang="fr-FR" dirty="0"/>
          </a:p>
          <a:p>
            <a:r>
              <a:rPr lang="fr-FR" sz="1050" b="1" u="sng" dirty="0"/>
              <a:t>Les conditions</a:t>
            </a:r>
          </a:p>
          <a:p>
            <a:pPr marL="228600" indent="-228600">
              <a:buFont typeface="+mj-lt"/>
              <a:buAutoNum type="arabicPeriod"/>
            </a:pPr>
            <a:endParaRPr lang="fr-FR" b="1" u="sng" dirty="0"/>
          </a:p>
          <a:p>
            <a:pPr marL="228600" indent="-228600">
              <a:buFont typeface="+mj-lt"/>
              <a:buAutoNum type="arabicPeriod"/>
            </a:pPr>
            <a:r>
              <a:rPr lang="fr-FR" sz="1050" dirty="0"/>
              <a:t>Mettre à jour notre enregistrement si apparaissent en cours d’année :</a:t>
            </a:r>
          </a:p>
          <a:p>
            <a:pPr marL="720000" lvl="1" indent="-171450">
              <a:spcBef>
                <a:spcPts val="0"/>
              </a:spcBef>
              <a:spcAft>
                <a:spcPts val="0"/>
              </a:spcAft>
              <a:buFontTx/>
              <a:buChar char="-"/>
            </a:pPr>
            <a:r>
              <a:rPr lang="fr-FR" dirty="0"/>
              <a:t>des modifications de </a:t>
            </a:r>
            <a:r>
              <a:rPr lang="fr-FR" b="1" dirty="0"/>
              <a:t>la liste initiale des formateurs</a:t>
            </a:r>
            <a:r>
              <a:rPr lang="fr-FR" dirty="0"/>
              <a:t>.</a:t>
            </a:r>
          </a:p>
          <a:p>
            <a:pPr marL="720000" lvl="1" indent="-171450">
              <a:spcBef>
                <a:spcPts val="0"/>
              </a:spcBef>
              <a:spcAft>
                <a:spcPts val="0"/>
              </a:spcAft>
              <a:buFontTx/>
              <a:buChar char="-"/>
            </a:pPr>
            <a:r>
              <a:rPr lang="fr-FR" dirty="0"/>
              <a:t>des modifications de </a:t>
            </a:r>
            <a:r>
              <a:rPr lang="fr-FR" b="1" dirty="0"/>
              <a:t>contenu pédagogique</a:t>
            </a:r>
            <a:r>
              <a:rPr lang="fr-FR" dirty="0"/>
              <a:t>.</a:t>
            </a:r>
          </a:p>
          <a:p>
            <a:pPr marL="720000" lvl="1" indent="-171450">
              <a:spcBef>
                <a:spcPts val="0"/>
              </a:spcBef>
              <a:spcAft>
                <a:spcPts val="0"/>
              </a:spcAft>
              <a:buFontTx/>
              <a:buChar char="-"/>
            </a:pPr>
            <a:r>
              <a:rPr lang="fr-FR" dirty="0"/>
              <a:t>des modifications des</a:t>
            </a:r>
            <a:r>
              <a:rPr lang="fr-FR" b="1" dirty="0"/>
              <a:t> livrets pédagogiques</a:t>
            </a:r>
            <a:r>
              <a:rPr lang="fr-FR" dirty="0"/>
              <a:t>. </a:t>
            </a:r>
          </a:p>
          <a:p>
            <a:pPr marL="720000" lvl="1" indent="-171450">
              <a:spcBef>
                <a:spcPts val="0"/>
              </a:spcBef>
              <a:spcAft>
                <a:spcPts val="0"/>
              </a:spcAft>
              <a:buFontTx/>
              <a:buChar char="-"/>
            </a:pPr>
            <a:r>
              <a:rPr lang="fr-FR" dirty="0"/>
              <a:t>des modifications de la dénomination ou des coordonnées de l'organisme de formation.</a:t>
            </a:r>
          </a:p>
          <a:p>
            <a:pPr marL="447675"/>
            <a:endParaRPr lang="fr-FR" sz="1050" dirty="0"/>
          </a:p>
          <a:p>
            <a:pPr marL="228600" indent="-228600">
              <a:buFont typeface="+mj-lt"/>
              <a:buAutoNum type="arabicPeriod" startAt="2"/>
            </a:pPr>
            <a:r>
              <a:rPr lang="fr-FR" dirty="0"/>
              <a:t>Fournir </a:t>
            </a:r>
            <a:r>
              <a:rPr lang="fr-FR" b="1" dirty="0"/>
              <a:t>un bilan des prestations </a:t>
            </a:r>
            <a:r>
              <a:rPr lang="fr-FR" dirty="0"/>
              <a:t>de formation réalisées sur le territoire par l’OF </a:t>
            </a:r>
            <a:r>
              <a:rPr lang="fr-FR" b="1" dirty="0"/>
              <a:t>avant le 31 janvier de chaque année </a:t>
            </a:r>
            <a:r>
              <a:rPr lang="fr-FR" dirty="0"/>
              <a:t>ET avoir réalisé au moins une prestation de formation sur une période couvrant deux bilans annuels successifs.</a:t>
            </a:r>
          </a:p>
          <a:p>
            <a:pPr marL="228600" indent="-228600">
              <a:buFont typeface="+mj-lt"/>
              <a:buAutoNum type="arabicPeriod" startAt="2"/>
            </a:pPr>
            <a:endParaRPr lang="fr-FR" dirty="0"/>
          </a:p>
          <a:p>
            <a:pPr marL="228600" indent="-228600">
              <a:buFont typeface="+mj-lt"/>
              <a:buAutoNum type="arabicPeriod" startAt="2"/>
            </a:pPr>
            <a:r>
              <a:rPr lang="fr-FR" sz="1050" dirty="0"/>
              <a:t>Utiliser l'appellation « </a:t>
            </a:r>
            <a:r>
              <a:rPr lang="fr-FR" sz="1050" b="1" dirty="0"/>
              <a:t>formation spécifique en hygiène alimentaire adaptée à l'activité des établissements de restauration commerciale </a:t>
            </a:r>
            <a:r>
              <a:rPr lang="fr-FR" sz="1050" dirty="0"/>
              <a:t>» pour toute communication relative à la formation</a:t>
            </a:r>
            <a:r>
              <a:rPr lang="fr-FR" sz="1050" u="sng" dirty="0"/>
              <a:t>, à l'exclusion de toute version abrégée </a:t>
            </a:r>
            <a:r>
              <a:rPr lang="fr-FR" sz="1050" dirty="0"/>
              <a:t>ou toute variante faisant apparaître la mention HACCP</a:t>
            </a:r>
          </a:p>
          <a:p>
            <a:pPr marL="228600" indent="-228600">
              <a:buFont typeface="+mj-lt"/>
              <a:buAutoNum type="arabicPeriod" startAt="2"/>
            </a:pPr>
            <a:endParaRPr lang="fr-FR" sz="400" dirty="0"/>
          </a:p>
          <a:p>
            <a:pPr marL="228600" indent="-228600">
              <a:buFont typeface="+mj-lt"/>
              <a:buAutoNum type="arabicPeriod" startAt="2"/>
            </a:pPr>
            <a:endParaRPr lang="fr-FR" sz="1050" dirty="0"/>
          </a:p>
          <a:p>
            <a:pPr marL="228600" indent="-228600">
              <a:buFont typeface="+mj-lt"/>
              <a:buAutoNum type="arabicPeriod" startAt="2"/>
            </a:pPr>
            <a:r>
              <a:rPr lang="fr-FR" dirty="0"/>
              <a:t>Se soumettre au </a:t>
            </a:r>
            <a:r>
              <a:rPr lang="fr-FR" b="1" dirty="0"/>
              <a:t>contrôle</a:t>
            </a:r>
            <a:r>
              <a:rPr lang="fr-FR" dirty="0"/>
              <a:t> (sur pièces ou sur place) diligenté par le ministère chargé de l’agriculture pour s’assurer du respect des conditions d’autorisation à dispenser la formation des organismes de formation habilités.</a:t>
            </a:r>
            <a:endParaRPr lang="en-US" dirty="0"/>
          </a:p>
          <a:p>
            <a:pPr marL="228600" indent="-228600">
              <a:buFont typeface="+mj-lt"/>
              <a:buAutoNum type="arabicPeriod" startAt="2"/>
            </a:pPr>
            <a:endParaRPr lang="fr-FR" dirty="0"/>
          </a:p>
          <a:p>
            <a:endParaRPr lang="fr-FR" sz="1050" dirty="0"/>
          </a:p>
          <a:p>
            <a:endParaRPr lang="fr-FR" sz="1050" dirty="0"/>
          </a:p>
          <a:p>
            <a:endParaRPr lang="fr-FR" sz="1600" dirty="0"/>
          </a:p>
          <a:p>
            <a:endParaRPr lang="fr-FR" dirty="0"/>
          </a:p>
        </p:txBody>
      </p:sp>
      <p:sp>
        <p:nvSpPr>
          <p:cNvPr id="7" name="Espace réservé du texte 6">
            <a:extLst>
              <a:ext uri="{FF2B5EF4-FFF2-40B4-BE49-F238E27FC236}">
                <a16:creationId xmlns:a16="http://schemas.microsoft.com/office/drawing/2014/main" id="{CE3E2C80-6CF3-447B-87E8-26F44E307DF1}"/>
              </a:ext>
            </a:extLst>
          </p:cNvPr>
          <p:cNvSpPr>
            <a:spLocks noGrp="1"/>
          </p:cNvSpPr>
          <p:nvPr>
            <p:ph type="body" sz="quarter" idx="13"/>
          </p:nvPr>
        </p:nvSpPr>
        <p:spPr/>
        <p:txBody>
          <a:bodyPr/>
          <a:lstStyle/>
          <a:p>
            <a:r>
              <a:rPr lang="fr-FR" dirty="0"/>
              <a:t>Présentation des changements réglementaires</a:t>
            </a:r>
          </a:p>
          <a:p>
            <a:endParaRPr lang="fr-FR" dirty="0"/>
          </a:p>
        </p:txBody>
      </p:sp>
    </p:spTree>
    <p:extLst>
      <p:ext uri="{BB962C8B-B14F-4D97-AF65-F5344CB8AC3E}">
        <p14:creationId xmlns:p14="http://schemas.microsoft.com/office/powerpoint/2010/main" val="42480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89998" y="984000"/>
            <a:ext cx="9387537" cy="5395200"/>
          </a:xfrm>
        </p:spPr>
        <p:txBody>
          <a:bodyPr/>
          <a:lstStyle/>
          <a:p>
            <a:pPr>
              <a:buFont typeface="+mj-lt"/>
              <a:buAutoNum type="arabicPeriod" startAt="2"/>
            </a:pPr>
            <a:r>
              <a:rPr lang="fr-FR" sz="3600" dirty="0"/>
              <a:t>Les impacts sur le programme et les modalités pédagogiques de la formation</a:t>
            </a:r>
          </a:p>
        </p:txBody>
      </p:sp>
      <p:sp>
        <p:nvSpPr>
          <p:cNvPr id="4" name="Espace réservé de la date 3"/>
          <p:cNvSpPr>
            <a:spLocks noGrp="1"/>
          </p:cNvSpPr>
          <p:nvPr>
            <p:ph type="dt" sz="half" idx="10"/>
          </p:nvPr>
        </p:nvSpPr>
        <p:spPr/>
        <p:txBody>
          <a:bodyPr/>
          <a:lstStyle/>
          <a:p>
            <a:pPr algn="r"/>
            <a:r>
              <a:rPr lang="fr-FR" cap="all"/>
              <a:t>03/03/2026</a:t>
            </a:r>
            <a:endParaRPr lang="fr-FR" cap="all" dirty="0"/>
          </a:p>
        </p:txBody>
      </p:sp>
      <p:sp>
        <p:nvSpPr>
          <p:cNvPr id="5" name="Espace réservé du pied de page 4"/>
          <p:cNvSpPr>
            <a:spLocks noGrp="1"/>
          </p:cNvSpPr>
          <p:nvPr>
            <p:ph type="ftr" sz="quarter" idx="11"/>
          </p:nvPr>
        </p:nvSpPr>
        <p:spPr/>
        <p:txBody>
          <a:bodyPr/>
          <a:lstStyle/>
          <a:p>
            <a:r>
              <a:rPr lang="fr-FR"/>
              <a:t>SRA-FPICA</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64088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D63EC-B85E-404D-9EDC-9A28B2A9866C}"/>
              </a:ext>
            </a:extLst>
          </p:cNvPr>
          <p:cNvSpPr>
            <a:spLocks noGrp="1"/>
          </p:cNvSpPr>
          <p:nvPr>
            <p:ph type="title"/>
          </p:nvPr>
        </p:nvSpPr>
        <p:spPr>
          <a:xfrm>
            <a:off x="164468" y="1090444"/>
            <a:ext cx="9577064" cy="960000"/>
          </a:xfrm>
        </p:spPr>
        <p:txBody>
          <a:bodyPr/>
          <a:lstStyle/>
          <a:p>
            <a:r>
              <a:rPr lang="fr-FR" dirty="0"/>
              <a:t>Les impacts sur le programme et les modalités pédagogiques </a:t>
            </a:r>
          </a:p>
        </p:txBody>
      </p:sp>
      <p:sp>
        <p:nvSpPr>
          <p:cNvPr id="3" name="Espace réservé de la date 2">
            <a:extLst>
              <a:ext uri="{FF2B5EF4-FFF2-40B4-BE49-F238E27FC236}">
                <a16:creationId xmlns:a16="http://schemas.microsoft.com/office/drawing/2014/main" id="{89FDAA4E-A977-4AA5-8016-E225012A6BCB}"/>
              </a:ext>
            </a:extLst>
          </p:cNvPr>
          <p:cNvSpPr>
            <a:spLocks noGrp="1"/>
          </p:cNvSpPr>
          <p:nvPr>
            <p:ph type="dt" sz="half" idx="10"/>
          </p:nvPr>
        </p:nvSpPr>
        <p:spPr/>
        <p:txBody>
          <a:bodyPr/>
          <a:lstStyle/>
          <a:p>
            <a:pPr algn="r"/>
            <a:r>
              <a:rPr lang="fr-FR" cap="all"/>
              <a:t>03/03/2026</a:t>
            </a:r>
            <a:endParaRPr lang="fr-FR" cap="all" dirty="0"/>
          </a:p>
        </p:txBody>
      </p:sp>
      <p:sp>
        <p:nvSpPr>
          <p:cNvPr id="4" name="Espace réservé du pied de page 3">
            <a:extLst>
              <a:ext uri="{FF2B5EF4-FFF2-40B4-BE49-F238E27FC236}">
                <a16:creationId xmlns:a16="http://schemas.microsoft.com/office/drawing/2014/main" id="{EF549085-621D-4285-A392-81408F61ECD6}"/>
              </a:ext>
            </a:extLst>
          </p:cNvPr>
          <p:cNvSpPr>
            <a:spLocks noGrp="1"/>
          </p:cNvSpPr>
          <p:nvPr>
            <p:ph type="ftr" sz="quarter" idx="11"/>
          </p:nvPr>
        </p:nvSpPr>
        <p:spPr/>
        <p:txBody>
          <a:bodyPr/>
          <a:lstStyle/>
          <a:p>
            <a:r>
              <a:rPr lang="fr-FR"/>
              <a:t>SRA-FPICA</a:t>
            </a:r>
            <a:endParaRPr lang="fr-FR" dirty="0"/>
          </a:p>
        </p:txBody>
      </p:sp>
      <p:sp>
        <p:nvSpPr>
          <p:cNvPr id="5" name="Espace réservé du numéro de diapositive 4">
            <a:extLst>
              <a:ext uri="{FF2B5EF4-FFF2-40B4-BE49-F238E27FC236}">
                <a16:creationId xmlns:a16="http://schemas.microsoft.com/office/drawing/2014/main" id="{8505864B-1749-4319-A6B4-F8497CA27003}"/>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u contenu 5">
            <a:extLst>
              <a:ext uri="{FF2B5EF4-FFF2-40B4-BE49-F238E27FC236}">
                <a16:creationId xmlns:a16="http://schemas.microsoft.com/office/drawing/2014/main" id="{52C48E17-81C9-4A0F-8577-3910B81043A8}"/>
              </a:ext>
            </a:extLst>
          </p:cNvPr>
          <p:cNvSpPr>
            <a:spLocks noGrp="1"/>
          </p:cNvSpPr>
          <p:nvPr>
            <p:ph sz="quarter" idx="14"/>
          </p:nvPr>
        </p:nvSpPr>
        <p:spPr>
          <a:xfrm>
            <a:off x="704528" y="2276872"/>
            <a:ext cx="8091392" cy="1584176"/>
          </a:xfrm>
        </p:spPr>
        <p:txBody>
          <a:bodyPr/>
          <a:lstStyle/>
          <a:p>
            <a:pPr algn="just"/>
            <a:r>
              <a:rPr lang="fr-FR" sz="1200" dirty="0"/>
              <a:t>Bien que tous les intervenants (tuteurs, formateurs, enseignants) œuvrant aujourd’hui dans le secteur de la restauration aient eu un jour à traiter du domaine de l’hygiène alimentaire (modules de sensibilisation, introduction à la méthodologie HACCP, Le Paquet Hygiène, …), la mise en œuvre de la formation </a:t>
            </a:r>
            <a:r>
              <a:rPr lang="fr-FR" sz="1200" b="1" dirty="0"/>
              <a:t>H</a:t>
            </a:r>
            <a:r>
              <a:rPr lang="fr-FR" sz="1200" dirty="0"/>
              <a:t>ygiène </a:t>
            </a:r>
            <a:r>
              <a:rPr lang="fr-FR" sz="1200" b="1" dirty="0"/>
              <a:t>A</a:t>
            </a:r>
            <a:r>
              <a:rPr lang="fr-FR" sz="1200" dirty="0"/>
              <a:t>limentaire à destination de la </a:t>
            </a:r>
            <a:r>
              <a:rPr lang="fr-FR" sz="1200" b="1" dirty="0"/>
              <a:t>R</a:t>
            </a:r>
            <a:r>
              <a:rPr lang="fr-FR" sz="1200" dirty="0"/>
              <a:t>estauration </a:t>
            </a:r>
            <a:r>
              <a:rPr lang="fr-FR" sz="1200" b="1" dirty="0"/>
              <a:t>C</a:t>
            </a:r>
            <a:r>
              <a:rPr lang="fr-FR" sz="1200" dirty="0"/>
              <a:t>ommerciale (</a:t>
            </a:r>
            <a:r>
              <a:rPr lang="fr-FR" sz="1200" b="1" dirty="0"/>
              <a:t>HARC</a:t>
            </a:r>
            <a:r>
              <a:rPr lang="fr-FR" sz="1200" dirty="0"/>
              <a:t>) entend répondre à un cahier des charges strict qui impacte tant sa forme que son contenu.</a:t>
            </a:r>
          </a:p>
          <a:p>
            <a:pPr algn="just"/>
            <a:endParaRPr lang="fr-FR" sz="1200" dirty="0"/>
          </a:p>
          <a:p>
            <a:pPr algn="just"/>
            <a:r>
              <a:rPr lang="fr-FR" sz="1200" dirty="0"/>
              <a:t>Ainsi, et afin de répondre aux exigences de l’autorisation de dispenser cette formation obtenue de la </a:t>
            </a:r>
            <a:r>
              <a:rPr lang="fr-FR" sz="1200" b="1" dirty="0"/>
              <a:t>DRAAF Nouvelle Aquitaine </a:t>
            </a:r>
            <a:r>
              <a:rPr lang="fr-FR" sz="1200" dirty="0"/>
              <a:t>d’une part, et aux attentes d’</a:t>
            </a:r>
            <a:r>
              <a:rPr lang="fr-FR" sz="1200" b="1" dirty="0"/>
              <a:t>AKTO</a:t>
            </a:r>
            <a:r>
              <a:rPr lang="fr-FR" sz="1200" dirty="0"/>
              <a:t> pour la formation de ses adhérents d’autre part, un déroulé pédagogique a été crée à destination des intervenants(es) et ne pourra connaître aucun aménagement.</a:t>
            </a:r>
            <a:endParaRPr lang="fr-FR" sz="1200" i="1" dirty="0"/>
          </a:p>
        </p:txBody>
      </p:sp>
      <p:sp>
        <p:nvSpPr>
          <p:cNvPr id="7" name="Espace réservé du texte 6">
            <a:extLst>
              <a:ext uri="{FF2B5EF4-FFF2-40B4-BE49-F238E27FC236}">
                <a16:creationId xmlns:a16="http://schemas.microsoft.com/office/drawing/2014/main" id="{F84431FA-4226-4FB8-8290-00B51B31A622}"/>
              </a:ext>
            </a:extLst>
          </p:cNvPr>
          <p:cNvSpPr>
            <a:spLocks noGrp="1"/>
          </p:cNvSpPr>
          <p:nvPr>
            <p:ph type="body" sz="quarter" idx="13"/>
          </p:nvPr>
        </p:nvSpPr>
        <p:spPr/>
        <p:txBody>
          <a:bodyPr/>
          <a:lstStyle/>
          <a:p>
            <a:pPr>
              <a:buFont typeface="+mj-lt"/>
              <a:buAutoNum type="arabicPeriod" startAt="2"/>
            </a:pPr>
            <a:r>
              <a:rPr lang="fr-FR" dirty="0"/>
              <a:t>•Les impacts sur le programme et les modalités pédagogiques </a:t>
            </a:r>
          </a:p>
        </p:txBody>
      </p:sp>
    </p:spTree>
    <p:extLst>
      <p:ext uri="{BB962C8B-B14F-4D97-AF65-F5344CB8AC3E}">
        <p14:creationId xmlns:p14="http://schemas.microsoft.com/office/powerpoint/2010/main" val="350256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a:t>03/03/2026</a:t>
            </a:r>
            <a:endParaRPr lang="fr-FR" cap="all" dirty="0"/>
          </a:p>
        </p:txBody>
      </p:sp>
      <p:sp>
        <p:nvSpPr>
          <p:cNvPr id="4" name="Espace réservé du pied de page 3"/>
          <p:cNvSpPr>
            <a:spLocks noGrp="1"/>
          </p:cNvSpPr>
          <p:nvPr>
            <p:ph type="ftr" sz="quarter" idx="11"/>
          </p:nvPr>
        </p:nvSpPr>
        <p:spPr/>
        <p:txBody>
          <a:bodyPr/>
          <a:lstStyle/>
          <a:p>
            <a:r>
              <a:rPr lang="fr-FR"/>
              <a:t>SRA-FPICA</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9" name="Image 18"/>
          <p:cNvPicPr>
            <a:picLocks noChangeAspect="1"/>
          </p:cNvPicPr>
          <p:nvPr/>
        </p:nvPicPr>
        <p:blipFill>
          <a:blip r:embed="rId2"/>
          <a:stretch>
            <a:fillRect/>
          </a:stretch>
        </p:blipFill>
        <p:spPr>
          <a:xfrm>
            <a:off x="560512" y="617329"/>
            <a:ext cx="8883480" cy="5754544"/>
          </a:xfrm>
          <a:prstGeom prst="rect">
            <a:avLst/>
          </a:prstGeom>
        </p:spPr>
      </p:pic>
    </p:spTree>
    <p:extLst>
      <p:ext uri="{BB962C8B-B14F-4D97-AF65-F5344CB8AC3E}">
        <p14:creationId xmlns:p14="http://schemas.microsoft.com/office/powerpoint/2010/main" val="3457847991"/>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64B45DB84B641BF6D55BF812DAD9D" ma:contentTypeVersion="14" ma:contentTypeDescription="Crée un document." ma:contentTypeScope="" ma:versionID="c78fdf17923ee1cb2a3333f4f20d2086">
  <xsd:schema xmlns:xsd="http://www.w3.org/2001/XMLSchema" xmlns:xs="http://www.w3.org/2001/XMLSchema" xmlns:p="http://schemas.microsoft.com/office/2006/metadata/properties" xmlns:ns2="e618e421-96b9-4640-9b9f-078096ff4ee5" xmlns:ns3="6f71cdcb-309a-460d-b7d4-e645498af975" targetNamespace="http://schemas.microsoft.com/office/2006/metadata/properties" ma:root="true" ma:fieldsID="eb6f8a63d5340944ed07996fe7091a6a" ns2:_="" ns3:_="">
    <xsd:import namespace="e618e421-96b9-4640-9b9f-078096ff4ee5"/>
    <xsd:import namespace="6f71cdcb-309a-460d-b7d4-e645498af9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8e421-96b9-4640-9b9f-078096ff4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ecbd894-c192-4634-b4d4-3efc499118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71cdcb-309a-460d-b7d4-e645498af9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baaa4d-638e-4886-897f-dc09cc31a473}" ma:internalName="TaxCatchAll" ma:showField="CatchAllData" ma:web="6f71cdcb-309a-460d-b7d4-e645498af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618e421-96b9-4640-9b9f-078096ff4ee5">
      <Terms xmlns="http://schemas.microsoft.com/office/infopath/2007/PartnerControls"/>
    </lcf76f155ced4ddcb4097134ff3c332f>
    <TaxCatchAll xmlns="6f71cdcb-309a-460d-b7d4-e645498af975" xsi:nil="true"/>
  </documentManagement>
</p:properties>
</file>

<file path=customXml/itemProps1.xml><?xml version="1.0" encoding="utf-8"?>
<ds:datastoreItem xmlns:ds="http://schemas.openxmlformats.org/officeDocument/2006/customXml" ds:itemID="{A2A9DB55-751F-497C-9186-46F2724995B4}"/>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BE665D03-BD43-4A86-B6D2-5126C047A9BC}">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schemas.openxmlformats.org/package/2006/metadata/core-properties"/>
    <ds:schemaRef ds:uri="http://purl.org/dc/elements/1.1/"/>
    <ds:schemaRef ds:uri="2c7ddd52-0a06-43b1-a35c-dcb15ea2e3f4"/>
  </ds:schemaRefs>
</ds:datastoreItem>
</file>

<file path=docProps/app.xml><?xml version="1.0" encoding="utf-8"?>
<Properties xmlns="http://schemas.openxmlformats.org/officeDocument/2006/extended-properties" xmlns:vt="http://schemas.openxmlformats.org/officeDocument/2006/docPropsVTypes">
  <Template>MINISTÈRIEL</Template>
  <TotalTime>1009</TotalTime>
  <Words>1431</Words>
  <Application>Microsoft Office PowerPoint</Application>
  <PresentationFormat>Format A4 (210 x 297 mm)</PresentationFormat>
  <Paragraphs>150</Paragraphs>
  <Slides>14</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Marianne</vt:lpstr>
      <vt:lpstr>MINISTÈRIEL</vt:lpstr>
      <vt:lpstr>Présentation PowerPoint</vt:lpstr>
      <vt:lpstr>Préambule</vt:lpstr>
      <vt:lpstr>Sommaire</vt:lpstr>
      <vt:lpstr>Présentation des changements introduits par l’arrêté du 12 février 2024 et le décret du 6 septembre 2025 </vt:lpstr>
      <vt:lpstr>Principes et terminologie</vt:lpstr>
      <vt:lpstr>L’autorisation à dispenser la formation</vt:lpstr>
      <vt:lpstr>Les impacts sur le programme et les modalités pédagogiques de la formation</vt:lpstr>
      <vt:lpstr>Les impacts sur le programme et les modalités pédagogiques </vt:lpstr>
      <vt:lpstr>Présentation PowerPoint</vt:lpstr>
      <vt:lpstr>Présentation PowerPoint</vt:lpstr>
      <vt:lpstr>Présentation PowerPoint</vt:lpstr>
      <vt:lpstr>Les particularités du marché AKTO – LOT 16 NOUVELLE AQUITAINE     </vt:lpstr>
      <vt:lpstr>Présentation PowerPoint</vt:lpstr>
      <vt:lpstr>Mobiliser les ressources digitales de formation en hygiène alimentaire disponibles sur e-moodle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William Bernard</cp:lastModifiedBy>
  <cp:revision>80</cp:revision>
  <cp:lastPrinted>2020-09-03T07:49:34Z</cp:lastPrinted>
  <dcterms:created xsi:type="dcterms:W3CDTF">2020-07-03T12:53:24Z</dcterms:created>
  <dcterms:modified xsi:type="dcterms:W3CDTF">2026-02-27T14:22:27Z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0x01010066064B45DB84B641BF6D55BF812DAD9D</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